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782" r:id="rId2"/>
    <p:sldId id="5785" r:id="rId3"/>
    <p:sldId id="5787" r:id="rId4"/>
    <p:sldId id="5788" r:id="rId5"/>
    <p:sldId id="5789" r:id="rId6"/>
    <p:sldId id="5790" r:id="rId7"/>
    <p:sldId id="5792" r:id="rId8"/>
    <p:sldId id="5794" r:id="rId9"/>
    <p:sldId id="5796" r:id="rId10"/>
    <p:sldId id="5795" r:id="rId11"/>
    <p:sldId id="5797" r:id="rId12"/>
    <p:sldId id="5799" r:id="rId13"/>
    <p:sldId id="5798" r:id="rId14"/>
    <p:sldId id="5800" r:id="rId15"/>
    <p:sldId id="5801" r:id="rId16"/>
    <p:sldId id="5802" r:id="rId17"/>
    <p:sldId id="5803" r:id="rId18"/>
    <p:sldId id="5804" r:id="rId19"/>
    <p:sldId id="5805" r:id="rId20"/>
    <p:sldId id="5806" r:id="rId21"/>
    <p:sldId id="57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FF3A"/>
    <a:srgbClr val="FF0000"/>
    <a:srgbClr val="00B05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24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72" y="3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6" d="100"/>
        <a:sy n="116" d="100"/>
      </p:scale>
      <p:origin x="0" y="-1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A7AB5-CCD1-42D5-8044-88491177A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01BA21-FAE7-44D9-9757-3FD8870E6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F283F2-F0AF-437F-9F52-42DFCE7A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DFB4-6D58-40AD-9927-D137BA3B563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BE8385-3CBF-440D-9DF5-60302BD5E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A1317B-36FE-49BB-BC18-C7622937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0069-75C6-4D82-87F3-E2164874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45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EBFD1-E44E-43B0-BC51-2AB548B0C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B1EDDD-7CD5-4C05-AEE8-F9C6DA122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49FB8-3F3D-438C-B34E-733B387AB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DFB4-6D58-40AD-9927-D137BA3B563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60EF78-5FF8-487A-BDC2-453479FF8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6B9654-6A46-4C9C-A23D-F91D4E0E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0069-75C6-4D82-87F3-E2164874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2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B3419F-CCBC-41F0-B938-A5B2E72B20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1C8A4C-AC98-4B1E-A66F-003347472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C9DB51-5C1D-45FB-839E-BC6D46A6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DFB4-6D58-40AD-9927-D137BA3B563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3836C-C35E-48A2-B9BA-4E9200B9D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C818F-E252-438D-BC99-7B136C39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0069-75C6-4D82-87F3-E2164874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17AC7-BE6F-4CA5-943E-6F08350E6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EBCB23-F7E6-425C-907F-3742F4B68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A43225-3A72-4052-B94D-139BF49A3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DFB4-6D58-40AD-9927-D137BA3B563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B601D-7087-4A0F-8439-7477B9C91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83E0F-7DBE-482D-8021-98EC16881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0069-75C6-4D82-87F3-E2164874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58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28AC7-11F5-477F-A8B5-E54172A0D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099BF6-B64F-45A2-A9E3-5A7E93372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DAF4BB-45A6-4512-9004-8207D09F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DFB4-6D58-40AD-9927-D137BA3B563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6CFC57-3227-43C4-84FD-0D66C78A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8CFC11-FD42-4965-9EC9-B12468CF2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0069-75C6-4D82-87F3-E2164874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7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8FF2A-AB12-4889-89C7-1232FEEA5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DC9E4C-3701-44EF-B2E1-9CA8445F5C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8BD8EA-2737-47CA-AAC2-82CD043D8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F5E8B1-C479-4BCA-B665-C4F50C84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DFB4-6D58-40AD-9927-D137BA3B563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805E98-B30C-41F5-B4CB-E5D357701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9CF8CC-3369-41BB-9367-DF6744BBA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0069-75C6-4D82-87F3-E2164874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6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70880-D1FD-474F-9348-98411E58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631A84-8AC0-4D8D-B580-4AE57A34F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E8B5C8-8095-433D-86B3-1A3A42507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943659-49E7-41A4-A099-A0B4765EA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6AAA4B-FD9D-4A0D-AA63-920A3DF5A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5E8351-7D5F-4926-8751-87EEC183C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DFB4-6D58-40AD-9927-D137BA3B563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ABA9BA-A22A-4EDA-A515-67AAA909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1D5C5D-DECF-4972-A381-CF11C12B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0069-75C6-4D82-87F3-E2164874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2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3D20B-ACC8-4415-B3A8-A4B99B7C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422294-D174-40F8-9850-94D17FE6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DFB4-6D58-40AD-9927-D137BA3B563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450FE4-9CFE-4BBA-B26D-FED2A955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F6E39E-CB12-4013-BD64-5EF74CB4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0069-75C6-4D82-87F3-E2164874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3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1820D1D6-B257-9337-5BED-DB58C81A46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38900"/>
            <a:ext cx="12192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85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BF719-B170-4184-A008-ADEFC9F9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EA85C3-4A96-4065-A684-02C7B7DC7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AA155F-E921-4B97-9CEA-F52EF65F3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24949F-2491-40C9-BAB5-102FC7AB9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DFB4-6D58-40AD-9927-D137BA3B563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385E59-10A6-4567-BB20-E4445E9AE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E1FA5F-3702-43DE-9D7F-BB5960F71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0069-75C6-4D82-87F3-E2164874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776DD-A8EC-4B6C-B5B2-5FAD10F79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190ECB-7C39-4978-B160-9D46F2766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AC6437-0B79-4377-9018-0934A1B41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60D2A7-2F41-4832-A4C0-349F32327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9DFB4-6D58-40AD-9927-D137BA3B563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1FDAC0-1FD3-4434-93D6-0F3C20BC2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497BAE-98BE-4F4D-A492-D68210A9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60069-75C6-4D82-87F3-E2164874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5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1EBCF6-66FC-447C-9E35-85C1F8B48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55F32F-2970-4D9E-B19B-2E4730F20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D37B85-C85C-49A3-AD08-DE1D96732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9DFB4-6D58-40AD-9927-D137BA3B5634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B06244-840C-40D1-B982-EE2DA4610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4C4039-D18E-4973-AA28-A0D33FFAB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60069-75C6-4D82-87F3-E21648742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0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weissman.github.io/post/using-metamap-with-python-to-access-the-umls-metathesaurus-a-quick-start-guide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992EE9AA-8180-4F8F-9546-D269F3B19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892" y="258889"/>
            <a:ext cx="1875992" cy="8447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527BD1-5C26-4590-93C8-38CA12B93B20}"/>
              </a:ext>
            </a:extLst>
          </p:cNvPr>
          <p:cNvSpPr txBox="1"/>
          <p:nvPr/>
        </p:nvSpPr>
        <p:spPr>
          <a:xfrm>
            <a:off x="336589" y="3170658"/>
            <a:ext cx="69119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j-ea"/>
                <a:ea typeface="+mj-ea"/>
              </a:rPr>
              <a:t>MedCLIP</a:t>
            </a:r>
            <a:r>
              <a:rPr lang="en-US" sz="2400" dirty="0">
                <a:latin typeface="+mj-ea"/>
                <a:ea typeface="+mj-ea"/>
              </a:rPr>
              <a:t> : Contrastive Learning from Unpaired Medical Images and Text</a:t>
            </a:r>
            <a:br>
              <a:rPr lang="en-US" sz="2400" dirty="0">
                <a:latin typeface="+mj-ea"/>
                <a:ea typeface="+mj-ea"/>
              </a:rPr>
            </a:br>
            <a:br>
              <a:rPr lang="en-US" sz="2400" dirty="0">
                <a:latin typeface="+mj-ea"/>
                <a:ea typeface="+mj-ea"/>
              </a:rPr>
            </a:br>
            <a:r>
              <a:rPr lang="en-US" sz="1600" dirty="0" err="1">
                <a:latin typeface="+mj-ea"/>
                <a:ea typeface="+mj-ea"/>
              </a:rPr>
              <a:t>Zifeng</a:t>
            </a:r>
            <a:r>
              <a:rPr lang="en-US" sz="1600" dirty="0">
                <a:latin typeface="+mj-ea"/>
                <a:ea typeface="+mj-ea"/>
              </a:rPr>
              <a:t> Wang, </a:t>
            </a:r>
            <a:r>
              <a:rPr lang="en-US" sz="1600" dirty="0" err="1">
                <a:latin typeface="+mj-ea"/>
                <a:ea typeface="+mj-ea"/>
              </a:rPr>
              <a:t>Zhenbang</a:t>
            </a:r>
            <a:r>
              <a:rPr lang="en-US" sz="1600" dirty="0">
                <a:latin typeface="+mj-ea"/>
                <a:ea typeface="+mj-ea"/>
              </a:rPr>
              <a:t> Wu, Dinesh Agarwal, </a:t>
            </a:r>
            <a:r>
              <a:rPr lang="en-US" sz="1600" dirty="0" err="1">
                <a:latin typeface="+mj-ea"/>
                <a:ea typeface="+mj-ea"/>
              </a:rPr>
              <a:t>Jimeng</a:t>
            </a:r>
            <a:r>
              <a:rPr lang="en-US" sz="1600" dirty="0">
                <a:latin typeface="+mj-ea"/>
                <a:ea typeface="+mj-ea"/>
              </a:rPr>
              <a:t> Sun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592BB2-0845-42B1-B9A8-1675F3DECEFD}"/>
              </a:ext>
            </a:extLst>
          </p:cNvPr>
          <p:cNvSpPr txBox="1"/>
          <p:nvPr/>
        </p:nvSpPr>
        <p:spPr>
          <a:xfrm>
            <a:off x="7820025" y="3573883"/>
            <a:ext cx="4161588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lnSpc>
                <a:spcPct val="90000"/>
              </a:lnSpc>
              <a:defRPr/>
            </a:pPr>
            <a:r>
              <a:rPr lang="en-US" altLang="ko-KR" sz="1600" b="1" dirty="0">
                <a:solidFill>
                  <a:srgbClr val="ED7D31"/>
                </a:solidFill>
                <a:latin typeface="+mn-ea"/>
                <a:cs typeface="Biome Light" panose="020B0502040204020203" pitchFamily="34" charset="0"/>
              </a:rPr>
              <a:t>M</a:t>
            </a:r>
            <a:r>
              <a:rPr lang="en-US" altLang="ko-KR" sz="1600" dirty="0">
                <a:latin typeface="+mn-ea"/>
                <a:cs typeface="Biome Light" panose="020B0502040204020203" pitchFamily="34" charset="0"/>
              </a:rPr>
              <a:t>edical</a:t>
            </a:r>
            <a:r>
              <a:rPr lang="ko-KR" altLang="en-US" sz="1600" dirty="0">
                <a:latin typeface="+mn-ea"/>
                <a:cs typeface="Biome Light" panose="020B0502040204020203" pitchFamily="34" charset="0"/>
              </a:rPr>
              <a:t> </a:t>
            </a:r>
            <a:r>
              <a:rPr lang="en-US" altLang="ko-KR" sz="1600" b="1" dirty="0">
                <a:solidFill>
                  <a:srgbClr val="ED7D31"/>
                </a:solidFill>
                <a:latin typeface="+mn-ea"/>
                <a:cs typeface="Biome Light" panose="020B0502040204020203" pitchFamily="34" charset="0"/>
              </a:rPr>
              <a:t>I</a:t>
            </a:r>
            <a:r>
              <a:rPr lang="en-US" altLang="ko-KR" sz="1600" dirty="0">
                <a:latin typeface="+mn-ea"/>
                <a:cs typeface="Biome Light" panose="020B0502040204020203" pitchFamily="34" charset="0"/>
              </a:rPr>
              <a:t>maging</a:t>
            </a:r>
            <a:r>
              <a:rPr lang="ko-KR" altLang="en-US" sz="1600" dirty="0">
                <a:latin typeface="+mn-ea"/>
                <a:cs typeface="Biome Light" panose="020B0502040204020203" pitchFamily="34" charset="0"/>
              </a:rPr>
              <a:t> </a:t>
            </a:r>
            <a:r>
              <a:rPr lang="en-US" altLang="ko-KR" sz="1600" dirty="0">
                <a:latin typeface="+mn-ea"/>
                <a:cs typeface="Biome Light" panose="020B0502040204020203" pitchFamily="34" charset="0"/>
              </a:rPr>
              <a:t>&amp; </a:t>
            </a:r>
            <a:r>
              <a:rPr lang="en-US" altLang="ko-KR" sz="1600" b="1" dirty="0">
                <a:solidFill>
                  <a:srgbClr val="ED7D31"/>
                </a:solidFill>
                <a:latin typeface="+mn-ea"/>
                <a:cs typeface="Biome Light" panose="020B0502040204020203" pitchFamily="34" charset="0"/>
              </a:rPr>
              <a:t>I</a:t>
            </a:r>
            <a:r>
              <a:rPr lang="en-US" altLang="ko-KR" sz="1600" dirty="0">
                <a:latin typeface="+mn-ea"/>
                <a:cs typeface="Biome Light" panose="020B0502040204020203" pitchFamily="34" charset="0"/>
              </a:rPr>
              <a:t>ntelligent </a:t>
            </a:r>
            <a:r>
              <a:rPr lang="en-US" altLang="ko-KR" sz="1600" b="1" dirty="0">
                <a:solidFill>
                  <a:srgbClr val="ED7D31"/>
                </a:solidFill>
                <a:latin typeface="+mn-ea"/>
                <a:cs typeface="Biome Light" panose="020B0502040204020203" pitchFamily="34" charset="0"/>
              </a:rPr>
              <a:t>R</a:t>
            </a:r>
            <a:r>
              <a:rPr lang="en-US" altLang="ko-KR" sz="1600" dirty="0">
                <a:latin typeface="+mn-ea"/>
                <a:cs typeface="Biome Light" panose="020B0502040204020203" pitchFamily="34" charset="0"/>
              </a:rPr>
              <a:t>eality </a:t>
            </a:r>
            <a:r>
              <a:rPr lang="en-US" altLang="ko-KR" sz="1600" b="1" dirty="0">
                <a:solidFill>
                  <a:srgbClr val="ED7D31"/>
                </a:solidFill>
                <a:latin typeface="+mn-ea"/>
                <a:cs typeface="Biome Light" panose="020B0502040204020203" pitchFamily="34" charset="0"/>
              </a:rPr>
              <a:t>L</a:t>
            </a:r>
            <a:r>
              <a:rPr lang="en-US" altLang="ko-KR" sz="1600" dirty="0">
                <a:latin typeface="+mn-ea"/>
                <a:cs typeface="Biome Light" panose="020B0502040204020203" pitchFamily="34" charset="0"/>
              </a:rPr>
              <a:t>ab.</a:t>
            </a:r>
          </a:p>
          <a:p>
            <a:pPr latinLnBrk="1">
              <a:lnSpc>
                <a:spcPct val="90000"/>
              </a:lnSpc>
              <a:defRPr/>
            </a:pPr>
            <a:r>
              <a:rPr lang="en-US" altLang="ko-KR" sz="1600" dirty="0">
                <a:latin typeface="+mn-ea"/>
                <a:cs typeface="Biome Light" panose="020B0502040204020203" pitchFamily="34" charset="0"/>
              </a:rPr>
              <a:t>Convergence Medicine/Radiology, </a:t>
            </a:r>
          </a:p>
          <a:p>
            <a:pPr latinLnBrk="1">
              <a:lnSpc>
                <a:spcPct val="90000"/>
              </a:lnSpc>
              <a:defRPr/>
            </a:pPr>
            <a:r>
              <a:rPr lang="en-US" altLang="ko-KR" sz="1600" dirty="0">
                <a:latin typeface="+mn-ea"/>
                <a:cs typeface="Biome Light" panose="020B0502040204020203" pitchFamily="34" charset="0"/>
              </a:rPr>
              <a:t>University of Ulsan College of Medicine</a:t>
            </a:r>
          </a:p>
          <a:p>
            <a:pPr latinLnBrk="1">
              <a:lnSpc>
                <a:spcPct val="90000"/>
              </a:lnSpc>
              <a:defRPr/>
            </a:pPr>
            <a:r>
              <a:rPr lang="en-US" altLang="ko-KR" sz="1600" dirty="0" err="1">
                <a:latin typeface="+mn-ea"/>
                <a:cs typeface="Biome Light" panose="020B0502040204020203" pitchFamily="34" charset="0"/>
              </a:rPr>
              <a:t>Asan</a:t>
            </a:r>
            <a:r>
              <a:rPr lang="en-US" altLang="ko-KR" sz="1600" dirty="0">
                <a:latin typeface="+mn-ea"/>
                <a:cs typeface="Biome Light" panose="020B0502040204020203" pitchFamily="34" charset="0"/>
              </a:rPr>
              <a:t> Medical Center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603124-40B9-4E4B-B531-AEFD9BB0ABA6}"/>
              </a:ext>
            </a:extLst>
          </p:cNvPr>
          <p:cNvSpPr txBox="1"/>
          <p:nvPr/>
        </p:nvSpPr>
        <p:spPr>
          <a:xfrm>
            <a:off x="311189" y="594878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  <a:cs typeface="맑은 고딕 Semilight" panose="020B0502040204020203" pitchFamily="50" charset="-127"/>
              </a:rPr>
              <a:t>2023.03.16</a:t>
            </a:r>
            <a:endParaRPr lang="en-US" dirty="0"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6A52D0-F944-46B5-912C-734CACCA97C2}"/>
              </a:ext>
            </a:extLst>
          </p:cNvPr>
          <p:cNvSpPr txBox="1"/>
          <p:nvPr/>
        </p:nvSpPr>
        <p:spPr>
          <a:xfrm>
            <a:off x="10594725" y="6044033"/>
            <a:ext cx="155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latinLnBrk="1">
              <a:defRPr/>
            </a:pPr>
            <a:r>
              <a:rPr lang="en-US" altLang="ko-KR" dirty="0">
                <a:latin typeface="+mn-ea"/>
                <a:cs typeface="Biome Light" panose="020B0502040204020203" pitchFamily="34" charset="0"/>
              </a:rPr>
              <a:t>www.mi2rl.co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F177A8-7A63-42ED-B7B9-411FCD2B8AE1}"/>
              </a:ext>
            </a:extLst>
          </p:cNvPr>
          <p:cNvSpPr txBox="1"/>
          <p:nvPr/>
        </p:nvSpPr>
        <p:spPr>
          <a:xfrm>
            <a:off x="7820025" y="486853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ea"/>
                <a:cs typeface="맑은 고딕 Semilight" panose="020B0502040204020203" pitchFamily="50" charset="-127"/>
              </a:rPr>
              <a:t>Jihoon</a:t>
            </a:r>
            <a:r>
              <a:rPr lang="en-US" dirty="0">
                <a:latin typeface="+mn-ea"/>
                <a:cs typeface="맑은 고딕 Semilight" panose="020B0502040204020203" pitchFamily="50" charset="-127"/>
              </a:rPr>
              <a:t> Jung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5C465BC-40DD-0870-6659-6534A69A39A6}"/>
              </a:ext>
            </a:extLst>
          </p:cNvPr>
          <p:cNvGrpSpPr/>
          <p:nvPr/>
        </p:nvGrpSpPr>
        <p:grpSpPr>
          <a:xfrm>
            <a:off x="5912813" y="180009"/>
            <a:ext cx="6209019" cy="2475949"/>
            <a:chOff x="3436631" y="3229525"/>
            <a:chExt cx="6209019" cy="247594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48660BA-21AF-5DB6-A26E-58B1CD03A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36631" y="3229525"/>
              <a:ext cx="6209019" cy="2475949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E4003A3-99F7-8A10-B4C1-0C9C84F25AB0}"/>
                </a:ext>
              </a:extLst>
            </p:cNvPr>
            <p:cNvCxnSpPr>
              <a:cxnSpLocks/>
            </p:cNvCxnSpPr>
            <p:nvPr/>
          </p:nvCxnSpPr>
          <p:spPr>
            <a:xfrm>
              <a:off x="6407150" y="3376541"/>
              <a:ext cx="792725" cy="453247"/>
            </a:xfrm>
            <a:prstGeom prst="line">
              <a:avLst/>
            </a:prstGeom>
            <a:ln w="698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F9F2EE2-2481-50EA-375B-B332EF4E6D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7150" y="3820803"/>
              <a:ext cx="792725" cy="624631"/>
            </a:xfrm>
            <a:prstGeom prst="line">
              <a:avLst/>
            </a:prstGeom>
            <a:ln w="698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EB3EB5C-62B6-5E3D-C3E7-996D9E8BBF3E}"/>
                </a:ext>
              </a:extLst>
            </p:cNvPr>
            <p:cNvCxnSpPr>
              <a:cxnSpLocks/>
            </p:cNvCxnSpPr>
            <p:nvPr/>
          </p:nvCxnSpPr>
          <p:spPr>
            <a:xfrm>
              <a:off x="6410325" y="4439084"/>
              <a:ext cx="876618" cy="0"/>
            </a:xfrm>
            <a:prstGeom prst="line">
              <a:avLst/>
            </a:prstGeom>
            <a:ln w="698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620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34043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Method</a:t>
            </a:r>
            <a:endParaRPr lang="en-US" sz="2400" b="1" dirty="0"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871B1B-B84A-5E1C-6D5F-2FEEE41296B0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13404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08BF03-9FB9-EB8D-4A91-091CF524DBFE}"/>
              </a:ext>
            </a:extLst>
          </p:cNvPr>
          <p:cNvSpPr txBox="1"/>
          <p:nvPr/>
        </p:nvSpPr>
        <p:spPr>
          <a:xfrm>
            <a:off x="152401" y="1165312"/>
            <a:ext cx="11887198" cy="44767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Vision and Text Encoder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+mj-ea"/>
                <a:ea typeface="+mj-ea"/>
              </a:rPr>
              <a:t>MedCLIP</a:t>
            </a:r>
            <a:r>
              <a:rPr lang="en-US" altLang="ko-KR" sz="1600" dirty="0">
                <a:latin typeface="+mj-ea"/>
                <a:ea typeface="+mj-ea"/>
              </a:rPr>
              <a:t> consists of one visual encoder and one text encoder.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</a:rPr>
              <a:t>Text Encoder.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ko-KR" sz="1600" dirty="0">
                <a:latin typeface="+mj-ea"/>
                <a:ea typeface="+mj-ea"/>
              </a:rPr>
              <a:t>We create clinically meaningful text embeddings </a:t>
            </a:r>
            <a:r>
              <a:rPr lang="en-US" altLang="ko-KR" sz="1600" b="1" dirty="0">
                <a:latin typeface="+mj-ea"/>
                <a:ea typeface="+mj-ea"/>
              </a:rPr>
              <a:t>t</a:t>
            </a:r>
            <a:r>
              <a:rPr lang="en-US" altLang="ko-KR" sz="1600" dirty="0">
                <a:latin typeface="+mj-ea"/>
                <a:ea typeface="+mj-ea"/>
              </a:rPr>
              <a:t> ∈ R</a:t>
            </a:r>
            <a:r>
              <a:rPr lang="en-US" altLang="ko-KR" sz="1600" b="1" baseline="30000" dirty="0">
                <a:latin typeface="+mj-ea"/>
                <a:ea typeface="+mj-ea"/>
              </a:rPr>
              <a:t>M</a:t>
            </a:r>
            <a:r>
              <a:rPr lang="en-US" altLang="ko-KR" sz="1600" dirty="0">
                <a:latin typeface="+mj-ea"/>
                <a:ea typeface="+mj-ea"/>
              </a:rPr>
              <a:t> by a text encoder.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ko-KR" sz="1600" dirty="0">
                <a:latin typeface="+mj-ea"/>
                <a:ea typeface="+mj-ea"/>
              </a:rPr>
              <a:t>We project them to </a:t>
            </a:r>
            <a:r>
              <a:rPr lang="en-US" altLang="ko-KR" sz="1600" b="1" dirty="0" err="1">
                <a:latin typeface="+mj-ea"/>
                <a:ea typeface="+mj-ea"/>
              </a:rPr>
              <a:t>t</a:t>
            </a:r>
            <a:r>
              <a:rPr lang="en-US" altLang="ko-KR" sz="1600" baseline="-25000" dirty="0" err="1">
                <a:latin typeface="+mj-ea"/>
                <a:ea typeface="+mj-ea"/>
              </a:rPr>
              <a:t>p</a:t>
            </a:r>
            <a:r>
              <a:rPr lang="en-US" altLang="ko-KR" sz="1600" dirty="0">
                <a:latin typeface="+mj-ea"/>
                <a:ea typeface="+mj-ea"/>
              </a:rPr>
              <a:t> ∈R</a:t>
            </a:r>
            <a:r>
              <a:rPr lang="en-US" altLang="ko-KR" sz="1600" b="1" baseline="30000" dirty="0">
                <a:latin typeface="+mj-ea"/>
                <a:ea typeface="+mj-ea"/>
              </a:rPr>
              <a:t>P</a:t>
            </a:r>
            <a:r>
              <a:rPr lang="en-US" altLang="ko-KR" sz="1600" dirty="0">
                <a:latin typeface="+mj-ea"/>
                <a:ea typeface="+mj-ea"/>
              </a:rPr>
              <a:t> as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endParaRPr lang="en-US" altLang="ko-KR" sz="16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endParaRPr lang="en-US" altLang="ko-KR" sz="16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endParaRPr lang="en-US" altLang="ko-KR" sz="16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endParaRPr lang="en-US" altLang="ko-KR" sz="16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endParaRPr lang="en-US" altLang="ko-KR" sz="16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where </a:t>
            </a:r>
            <a:r>
              <a:rPr lang="en-US" altLang="ko-KR" sz="1600" b="1" dirty="0">
                <a:latin typeface="+mj-ea"/>
                <a:ea typeface="+mj-ea"/>
              </a:rPr>
              <a:t>f</a:t>
            </a:r>
            <a:r>
              <a:rPr lang="en-US" altLang="ko-KR" sz="1600" b="1" baseline="-25000" dirty="0">
                <a:latin typeface="+mj-ea"/>
                <a:ea typeface="+mj-ea"/>
              </a:rPr>
              <a:t>t</a:t>
            </a:r>
            <a:r>
              <a:rPr lang="en-US" altLang="ko-KR" sz="1600" dirty="0">
                <a:latin typeface="+mj-ea"/>
                <a:ea typeface="+mj-ea"/>
              </a:rPr>
              <a:t> is the projection head and 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en-US" altLang="ko-KR" sz="1600" b="1" dirty="0" err="1">
                <a:latin typeface="+mj-ea"/>
                <a:ea typeface="+mj-ea"/>
              </a:rPr>
              <a:t>E</a:t>
            </a:r>
            <a:r>
              <a:rPr lang="en-US" altLang="ko-KR" sz="1600" baseline="-25000" dirty="0" err="1">
                <a:latin typeface="+mj-ea"/>
                <a:ea typeface="+mj-ea"/>
              </a:rPr>
              <a:t>txt</a:t>
            </a:r>
            <a:r>
              <a:rPr lang="en-US" altLang="ko-KR" sz="1600" dirty="0">
                <a:latin typeface="+mj-ea"/>
                <a:ea typeface="+mj-ea"/>
              </a:rPr>
              <a:t> denotes the text encoder.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0B3D93-CA60-7B92-E17F-05DD43F1D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79654"/>
            <a:ext cx="5744500" cy="2741084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021332E5-917D-B2E3-C760-4274C5953120}"/>
              </a:ext>
            </a:extLst>
          </p:cNvPr>
          <p:cNvSpPr/>
          <p:nvPr/>
        </p:nvSpPr>
        <p:spPr>
          <a:xfrm>
            <a:off x="6662062" y="3932541"/>
            <a:ext cx="282971" cy="2829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2A26C2-A912-CB5F-3560-184630DD27FC}"/>
              </a:ext>
            </a:extLst>
          </p:cNvPr>
          <p:cNvSpPr/>
          <p:nvPr/>
        </p:nvSpPr>
        <p:spPr>
          <a:xfrm>
            <a:off x="9869784" y="2754445"/>
            <a:ext cx="282971" cy="2829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A1FAD31-F2ED-36D6-4E22-2DEF55F82843}"/>
              </a:ext>
            </a:extLst>
          </p:cNvPr>
          <p:cNvSpPr/>
          <p:nvPr/>
        </p:nvSpPr>
        <p:spPr>
          <a:xfrm>
            <a:off x="9781267" y="3640110"/>
            <a:ext cx="282971" cy="2829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C39B7B-397C-1552-59E2-79BF2EA39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736" y="3376427"/>
            <a:ext cx="2717800" cy="12446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048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34043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Method</a:t>
            </a:r>
            <a:endParaRPr lang="en-US" sz="2400" b="1" dirty="0"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871B1B-B84A-5E1C-6D5F-2FEEE41296B0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13404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08BF03-9FB9-EB8D-4A91-091CF524DBFE}"/>
              </a:ext>
            </a:extLst>
          </p:cNvPr>
          <p:cNvSpPr txBox="1"/>
          <p:nvPr/>
        </p:nvSpPr>
        <p:spPr>
          <a:xfrm>
            <a:off x="152401" y="1165312"/>
            <a:ext cx="11887198" cy="44844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600" b="1" dirty="0"/>
              <a:t>Decouple Image-Text Pairs with Medical Knowledge Extractor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Paired medical image text datasets are orders of magnitude less than the general paired image text 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en-US" altLang="ko-KR" sz="1600" dirty="0">
                <a:latin typeface="+mj-ea"/>
                <a:ea typeface="+mj-ea"/>
              </a:rPr>
              <a:t>(e.g., from the internet)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To enhance medical multi-modal learning, we want to make the full use of all existing medical </a:t>
            </a:r>
            <a:r>
              <a:rPr lang="en-US" altLang="ko-KR" sz="1600" b="1" dirty="0">
                <a:latin typeface="+mj-ea"/>
                <a:ea typeface="+mj-ea"/>
              </a:rPr>
              <a:t>image-text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en-US" altLang="ko-KR" sz="1600" b="1" dirty="0">
                <a:latin typeface="+mj-ea"/>
                <a:ea typeface="+mj-ea"/>
              </a:rPr>
              <a:t>image-only</a:t>
            </a:r>
            <a:r>
              <a:rPr lang="en-US" altLang="ko-KR" sz="1600" dirty="0">
                <a:latin typeface="+mj-ea"/>
                <a:ea typeface="+mj-ea"/>
              </a:rPr>
              <a:t>, and </a:t>
            </a:r>
            <a:r>
              <a:rPr lang="en-US" altLang="ko-KR" sz="1600" b="1" dirty="0">
                <a:latin typeface="+mj-ea"/>
                <a:ea typeface="+mj-ea"/>
              </a:rPr>
              <a:t>text-only</a:t>
            </a:r>
            <a:r>
              <a:rPr lang="en-US" altLang="ko-KR" sz="1600" dirty="0">
                <a:latin typeface="+mj-ea"/>
                <a:ea typeface="+mj-ea"/>
              </a:rPr>
              <a:t> datasets.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+mj-ea"/>
                <a:ea typeface="+mj-ea"/>
              </a:rPr>
              <a:t>Suppose we have </a:t>
            </a:r>
            <a:r>
              <a:rPr lang="en" altLang="ko-Kore-KR" sz="1600" b="1" dirty="0">
                <a:latin typeface="+mj-ea"/>
                <a:ea typeface="+mj-ea"/>
              </a:rPr>
              <a:t>n</a:t>
            </a:r>
            <a:r>
              <a:rPr lang="en" altLang="ko-Kore-KR" sz="1600" dirty="0">
                <a:latin typeface="+mj-ea"/>
                <a:ea typeface="+mj-ea"/>
              </a:rPr>
              <a:t> paired image-text samples, </a:t>
            </a:r>
            <a:r>
              <a:rPr lang="en" altLang="ko-Kore-KR" sz="1600" b="1" dirty="0">
                <a:latin typeface="+mj-ea"/>
                <a:ea typeface="+mj-ea"/>
              </a:rPr>
              <a:t>m</a:t>
            </a:r>
            <a:r>
              <a:rPr lang="en" altLang="ko-Kore-KR" sz="1600" dirty="0">
                <a:latin typeface="+mj-ea"/>
                <a:ea typeface="+mj-ea"/>
              </a:rPr>
              <a:t> labeled images, and </a:t>
            </a:r>
            <a:r>
              <a:rPr lang="en" altLang="ko-Kore-KR" sz="1600" b="1" dirty="0">
                <a:latin typeface="+mj-ea"/>
                <a:ea typeface="+mj-ea"/>
              </a:rPr>
              <a:t>h</a:t>
            </a:r>
            <a:r>
              <a:rPr lang="en" altLang="ko-Kore-KR" sz="1600" dirty="0">
                <a:latin typeface="+mj-ea"/>
                <a:ea typeface="+mj-ea"/>
              </a:rPr>
              <a:t> medical sentences.</a:t>
            </a:r>
            <a:br>
              <a:rPr lang="en-US" altLang="ko-Kore-KR" sz="1600" dirty="0">
                <a:latin typeface="+mj-ea"/>
                <a:ea typeface="+mj-ea"/>
              </a:rPr>
            </a:br>
            <a:r>
              <a:rPr lang="en-US" altLang="ko-Kore-KR" sz="1600" dirty="0">
                <a:latin typeface="+mj-ea"/>
                <a:ea typeface="+mj-ea"/>
              </a:rPr>
              <a:t>Image sets : </a:t>
            </a:r>
            <a:r>
              <a:rPr lang="en-US" altLang="ko-Kore-KR" sz="1600" dirty="0" err="1">
                <a:latin typeface="+mj-ea"/>
                <a:ea typeface="+mj-ea"/>
              </a:rPr>
              <a:t>n+m</a:t>
            </a:r>
            <a:br>
              <a:rPr lang="en-US" altLang="ko-Kore-KR" sz="1600" dirty="0">
                <a:latin typeface="+mj-ea"/>
                <a:ea typeface="+mj-ea"/>
              </a:rPr>
            </a:br>
            <a:r>
              <a:rPr lang="en-US" altLang="ko-Kore-KR" sz="1600" dirty="0">
                <a:latin typeface="+mj-ea"/>
                <a:ea typeface="+mj-ea"/>
              </a:rPr>
              <a:t>text sets : </a:t>
            </a:r>
            <a:r>
              <a:rPr lang="en-US" altLang="ko-Kore-KR" sz="1600" dirty="0" err="1">
                <a:latin typeface="+mj-ea"/>
                <a:ea typeface="+mj-ea"/>
              </a:rPr>
              <a:t>n+h</a:t>
            </a:r>
            <a:endParaRPr lang="en" altLang="ko-Kore-KR" sz="16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+mj-ea"/>
                <a:ea typeface="+mj-ea"/>
              </a:rPr>
              <a:t>Knowledge extractor for </a:t>
            </a:r>
            <a:r>
              <a:rPr lang="en" altLang="ko-Kore-KR" sz="1600" b="1" dirty="0">
                <a:latin typeface="+mj-ea"/>
                <a:ea typeface="+mj-ea"/>
              </a:rPr>
              <a:t>image-text</a:t>
            </a:r>
            <a:r>
              <a:rPr lang="en" altLang="ko-Kore-KR" sz="1600" dirty="0">
                <a:latin typeface="+mj-ea"/>
                <a:ea typeface="+mj-ea"/>
              </a:rPr>
              <a:t> &amp; </a:t>
            </a:r>
            <a:r>
              <a:rPr lang="en" altLang="ko-Kore-KR" sz="1600" b="1" dirty="0">
                <a:latin typeface="+mj-ea"/>
                <a:ea typeface="+mj-ea"/>
              </a:rPr>
              <a:t>text-only</a:t>
            </a:r>
            <a:r>
              <a:rPr lang="en" altLang="ko-Kore-KR" sz="1600" dirty="0">
                <a:latin typeface="+mj-ea"/>
                <a:ea typeface="+mj-ea"/>
              </a:rPr>
              <a:t> data : Use </a:t>
            </a:r>
            <a:r>
              <a:rPr lang="en" altLang="ko-Kore-KR" sz="1600" dirty="0" err="1">
                <a:latin typeface="+mj-ea"/>
                <a:ea typeface="+mj-ea"/>
              </a:rPr>
              <a:t>MetaMap</a:t>
            </a:r>
            <a:r>
              <a:rPr lang="en" altLang="ko-Kore-KR" sz="1600" dirty="0">
                <a:latin typeface="+mj-ea"/>
                <a:ea typeface="+mj-ea"/>
              </a:rPr>
              <a:t> with UMLS(Unified Medical Language System)</a:t>
            </a:r>
            <a:br>
              <a:rPr lang="en" altLang="ko-Kore-KR" sz="1600" dirty="0">
                <a:latin typeface="+mj-ea"/>
                <a:ea typeface="+mj-ea"/>
              </a:rPr>
            </a:br>
            <a:r>
              <a:rPr lang="en" altLang="ko-Kore-KR" sz="700" dirty="0">
                <a:latin typeface="+mj-ea"/>
                <a:ea typeface="+mj-ea"/>
                <a:hlinkClick r:id="rId2"/>
              </a:rPr>
              <a:t>https://gweissman.github.io/post/using-metamap-with-python-to-access-the-umls-metathesaurus-a-quick-start-guide/</a:t>
            </a:r>
            <a:r>
              <a:rPr lang="en" altLang="ko-Kore-KR" sz="1600" dirty="0">
                <a:latin typeface="+mj-ea"/>
                <a:ea typeface="+mj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600" dirty="0">
                <a:latin typeface="+mj-ea"/>
                <a:ea typeface="+mj-ea"/>
              </a:rPr>
              <a:t>Knowledge extractor for </a:t>
            </a:r>
            <a:r>
              <a:rPr lang="en" altLang="ko-Kore-KR" sz="1600" b="1" dirty="0">
                <a:latin typeface="+mj-ea"/>
                <a:ea typeface="+mj-ea"/>
              </a:rPr>
              <a:t>only-image data (w / labels)</a:t>
            </a:r>
            <a:r>
              <a:rPr lang="en" altLang="ko-Kore-KR" sz="1600" dirty="0">
                <a:latin typeface="+mj-ea"/>
                <a:ea typeface="+mj-ea"/>
              </a:rPr>
              <a:t> : Match 14 keywords to label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600" dirty="0"/>
              <a:t>We build </a:t>
            </a:r>
            <a:r>
              <a:rPr lang="en" altLang="ko-Kore-KR" sz="1600" b="1" dirty="0"/>
              <a:t>multi-hot vectors</a:t>
            </a:r>
            <a:r>
              <a:rPr lang="en" altLang="ko-Kore-KR" sz="1600" dirty="0"/>
              <a:t> from the extracted entities for images and texts, as </a:t>
            </a:r>
            <a:r>
              <a:rPr lang="en-US" altLang="ko-KR" sz="1600" b="1" dirty="0" err="1">
                <a:latin typeface="+mj-ea"/>
                <a:ea typeface="+mj-ea"/>
              </a:rPr>
              <a:t>l</a:t>
            </a:r>
            <a:r>
              <a:rPr lang="en-US" altLang="ko-KR" sz="1600" baseline="-25000" dirty="0" err="1">
                <a:latin typeface="+mj-ea"/>
                <a:ea typeface="+mj-ea"/>
              </a:rPr>
              <a:t>img</a:t>
            </a:r>
            <a:r>
              <a:rPr lang="en" altLang="ko-Kore-KR" sz="1600" dirty="0"/>
              <a:t> and </a:t>
            </a:r>
            <a:r>
              <a:rPr lang="en-US" altLang="ko-KR" sz="1600" b="1" dirty="0" err="1">
                <a:latin typeface="+mj-ea"/>
                <a:ea typeface="+mj-ea"/>
              </a:rPr>
              <a:t>l</a:t>
            </a:r>
            <a:r>
              <a:rPr lang="en-US" altLang="ko-KR" sz="1600" baseline="-25000" dirty="0" err="1">
                <a:latin typeface="+mj-ea"/>
                <a:ea typeface="+mj-ea"/>
              </a:rPr>
              <a:t>txt</a:t>
            </a:r>
            <a:r>
              <a:rPr lang="en" altLang="ko-Kore-KR" sz="1600" dirty="0"/>
              <a:t>, respectively.</a:t>
            </a:r>
            <a:endParaRPr lang="en-US" altLang="ko-Kore-KR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9978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34043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Method</a:t>
            </a:r>
            <a:endParaRPr lang="en-US" sz="2400" b="1" dirty="0"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871B1B-B84A-5E1C-6D5F-2FEEE41296B0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13404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4DC4FCF-184E-6FF1-C024-6E5BF582C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013" y="849085"/>
            <a:ext cx="4363091" cy="51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25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34043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Method</a:t>
            </a:r>
            <a:endParaRPr lang="en-US" sz="2400" b="1" dirty="0"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871B1B-B84A-5E1C-6D5F-2FEEE41296B0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13404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08BF03-9FB9-EB8D-4A91-091CF524DBFE}"/>
              </a:ext>
            </a:extLst>
          </p:cNvPr>
          <p:cNvSpPr txBox="1"/>
          <p:nvPr/>
        </p:nvSpPr>
        <p:spPr>
          <a:xfrm>
            <a:off x="152401" y="1165312"/>
            <a:ext cx="11887198" cy="4234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600" b="1" dirty="0"/>
              <a:t>Semantic Matching Loss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0B3D93-CA60-7B92-E17F-05DD43F1D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78" t="31968" r="1829" b="28409"/>
          <a:stretch/>
        </p:blipFill>
        <p:spPr>
          <a:xfrm>
            <a:off x="2600931" y="2469756"/>
            <a:ext cx="6990138" cy="22176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2B9FB41-4959-5082-3254-15CE9E35D672}"/>
              </a:ext>
            </a:extLst>
          </p:cNvPr>
          <p:cNvSpPr/>
          <p:nvPr/>
        </p:nvSpPr>
        <p:spPr>
          <a:xfrm>
            <a:off x="3447393" y="3132083"/>
            <a:ext cx="357352" cy="388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2A3CF4-4D2A-66D7-70FC-E96D25694F80}"/>
              </a:ext>
            </a:extLst>
          </p:cNvPr>
          <p:cNvCxnSpPr>
            <a:cxnSpLocks/>
          </p:cNvCxnSpPr>
          <p:nvPr/>
        </p:nvCxnSpPr>
        <p:spPr>
          <a:xfrm flipH="1">
            <a:off x="1292772" y="3513490"/>
            <a:ext cx="2154621" cy="16891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A9867F8-9D91-1EB1-4DF8-CD030F644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71" y="5292981"/>
            <a:ext cx="1913202" cy="7994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E0115B-CEC5-3939-996D-24601C135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462" y="5357314"/>
            <a:ext cx="2389010" cy="73508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1246DA-4FAC-B6B1-EC00-4C3302AD1044}"/>
              </a:ext>
            </a:extLst>
          </p:cNvPr>
          <p:cNvSpPr/>
          <p:nvPr/>
        </p:nvSpPr>
        <p:spPr>
          <a:xfrm>
            <a:off x="3447393" y="3132083"/>
            <a:ext cx="1460938" cy="381407"/>
          </a:xfrm>
          <a:prstGeom prst="rect">
            <a:avLst/>
          </a:prstGeom>
          <a:solidFill>
            <a:schemeClr val="tx1">
              <a:alpha val="45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6970C3-E1B4-4F0D-057A-905523669200}"/>
              </a:ext>
            </a:extLst>
          </p:cNvPr>
          <p:cNvSpPr/>
          <p:nvPr/>
        </p:nvSpPr>
        <p:spPr>
          <a:xfrm>
            <a:off x="4550979" y="3124607"/>
            <a:ext cx="357352" cy="3963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2761685-6EAC-8C24-0663-B865DFBD697F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4729655" y="3520966"/>
            <a:ext cx="33817" cy="1800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0F439DFA-DA8A-24D9-5081-8A4346BC1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248" y="5357314"/>
            <a:ext cx="2275251" cy="73508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34452C-43E0-A549-8E2C-685EADD6773B}"/>
              </a:ext>
            </a:extLst>
          </p:cNvPr>
          <p:cNvSpPr/>
          <p:nvPr/>
        </p:nvSpPr>
        <p:spPr>
          <a:xfrm>
            <a:off x="7325714" y="3139559"/>
            <a:ext cx="357352" cy="3888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A36FF2-EE97-8F1C-66D1-A372AE2C409D}"/>
              </a:ext>
            </a:extLst>
          </p:cNvPr>
          <p:cNvCxnSpPr>
            <a:cxnSpLocks/>
          </p:cNvCxnSpPr>
          <p:nvPr/>
        </p:nvCxnSpPr>
        <p:spPr>
          <a:xfrm>
            <a:off x="7325714" y="3520966"/>
            <a:ext cx="693679" cy="183634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7B0E1E8B-7521-CA9F-4101-AD2A5D3EA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8347" y="5400587"/>
            <a:ext cx="1739900" cy="5842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FB927CA-D86A-0904-6451-0FB634989F94}"/>
              </a:ext>
            </a:extLst>
          </p:cNvPr>
          <p:cNvSpPr/>
          <p:nvPr/>
        </p:nvSpPr>
        <p:spPr>
          <a:xfrm>
            <a:off x="7323031" y="3147035"/>
            <a:ext cx="1460938" cy="381407"/>
          </a:xfrm>
          <a:prstGeom prst="rect">
            <a:avLst/>
          </a:prstGeom>
          <a:solidFill>
            <a:schemeClr val="tx1">
              <a:alpha val="45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1D8ED1B-A146-85C9-028A-9536921FB7C2}"/>
              </a:ext>
            </a:extLst>
          </p:cNvPr>
          <p:cNvSpPr/>
          <p:nvPr/>
        </p:nvSpPr>
        <p:spPr>
          <a:xfrm>
            <a:off x="8426617" y="3139559"/>
            <a:ext cx="357352" cy="3963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3F3245D-D315-3F8B-3341-82D22DAB396C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8605293" y="3535918"/>
            <a:ext cx="1437721" cy="1757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032F1B74-F6BD-A74C-C867-B53BFA10C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8204" y="5321799"/>
            <a:ext cx="2205246" cy="73508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AF8979C9-482D-41A0-6A5B-E539E1C41F39}"/>
              </a:ext>
            </a:extLst>
          </p:cNvPr>
          <p:cNvSpPr/>
          <p:nvPr/>
        </p:nvSpPr>
        <p:spPr>
          <a:xfrm>
            <a:off x="2364825" y="5385848"/>
            <a:ext cx="4734673" cy="735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51FF23-FFF9-9A69-53FB-AF36DEB31B35}"/>
              </a:ext>
            </a:extLst>
          </p:cNvPr>
          <p:cNvSpPr/>
          <p:nvPr/>
        </p:nvSpPr>
        <p:spPr>
          <a:xfrm>
            <a:off x="336170" y="5354390"/>
            <a:ext cx="1896807" cy="738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19D572F-A4C4-80EE-39ED-5C1277C41464}"/>
              </a:ext>
            </a:extLst>
          </p:cNvPr>
          <p:cNvSpPr/>
          <p:nvPr/>
        </p:nvSpPr>
        <p:spPr>
          <a:xfrm>
            <a:off x="7325714" y="5464920"/>
            <a:ext cx="1828796" cy="5198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6797AEA-03FE-96F6-F414-50140AE0942B}"/>
              </a:ext>
            </a:extLst>
          </p:cNvPr>
          <p:cNvSpPr/>
          <p:nvPr/>
        </p:nvSpPr>
        <p:spPr>
          <a:xfrm>
            <a:off x="9469821" y="5359081"/>
            <a:ext cx="2479802" cy="7350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61FC0DF-3E8A-A5F6-D681-20C9483C07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2340" y="939168"/>
            <a:ext cx="3444229" cy="85899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D2B3170-8016-3CC3-C009-DE37EDA8BA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2983" y="921238"/>
            <a:ext cx="2844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10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29715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Dataset</a:t>
            </a:r>
            <a:endParaRPr lang="en-US" sz="2400" b="1" dirty="0"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7AE6BAE-38C1-AA21-3027-8DF34EB2011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2010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382B651-67F2-AD96-51E2-76965451F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79" y="1195521"/>
            <a:ext cx="5628592" cy="25389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870BD1-E805-5660-C9BC-72F34AD4E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543" y="1195521"/>
            <a:ext cx="3628187" cy="4290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9195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98746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Experiments</a:t>
            </a:r>
            <a:endParaRPr lang="en-US" sz="24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496F07-F9B1-E8DA-5D79-2D0EF4FA817F}"/>
              </a:ext>
            </a:extLst>
          </p:cNvPr>
          <p:cNvSpPr txBox="1"/>
          <p:nvPr/>
        </p:nvSpPr>
        <p:spPr>
          <a:xfrm>
            <a:off x="152401" y="1165312"/>
            <a:ext cx="11887198" cy="22607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</a:rPr>
              <a:t>Implementation details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err="1">
                <a:latin typeface="+mj-ea"/>
                <a:ea typeface="+mj-ea"/>
              </a:rPr>
              <a:t>MedCLIP</a:t>
            </a:r>
            <a:r>
              <a:rPr lang="en-US" altLang="ko-KR" sz="1600" dirty="0">
                <a:latin typeface="+mj-ea"/>
                <a:ea typeface="+mj-ea"/>
              </a:rPr>
              <a:t> text encoder : </a:t>
            </a:r>
            <a:r>
              <a:rPr lang="en" altLang="ko-Kore-KR" sz="1600" dirty="0" err="1"/>
              <a:t>BioClinicalBERT</a:t>
            </a:r>
            <a:endParaRPr lang="en" altLang="ko-Kore-KR" sz="16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 err="1">
                <a:latin typeface="+mj-ea"/>
                <a:ea typeface="+mj-ea"/>
              </a:rPr>
              <a:t>MedCLIP</a:t>
            </a:r>
            <a:r>
              <a:rPr lang="en-US" altLang="ko-KR" sz="1600" dirty="0">
                <a:latin typeface="+mj-ea"/>
                <a:ea typeface="+mj-ea"/>
              </a:rPr>
              <a:t> image encoder : </a:t>
            </a:r>
            <a:r>
              <a:rPr lang="en" altLang="ko-Kore-KR" sz="1600" dirty="0" err="1"/>
              <a:t>Swin</a:t>
            </a:r>
            <a:r>
              <a:rPr lang="en" altLang="ko-Kore-KR" sz="1600" dirty="0"/>
              <a:t>-transformer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ko-Kore-KR" sz="1600" dirty="0" err="1"/>
              <a:t>MedCLIP</a:t>
            </a:r>
            <a:r>
              <a:rPr lang="en" altLang="ko-Kore-KR" sz="1600" dirty="0"/>
              <a:t> encoder output dimension : 512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latin typeface="+mj-ea"/>
                <a:ea typeface="+mj-ea"/>
              </a:rPr>
              <a:t>MIMIC CXR : </a:t>
            </a:r>
            <a:r>
              <a:rPr lang="en" altLang="ko-Kore-KR" sz="1600" dirty="0">
                <a:latin typeface="+mj-ea"/>
                <a:ea typeface="+mj-ea"/>
              </a:rPr>
              <a:t>combine the “Findings” and “Impression” sections of reports then split them into sentences.</a:t>
            </a:r>
            <a:br>
              <a:rPr lang="en-US" altLang="ko-KR" sz="1600" dirty="0">
                <a:latin typeface="+mj-ea"/>
                <a:ea typeface="+mj-ea"/>
              </a:rPr>
            </a:br>
            <a:endParaRPr lang="en-US" altLang="ko-KR" sz="1600" dirty="0"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7AE6BAE-38C1-AA21-3027-8DF34EB2011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2010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604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98746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Experiments</a:t>
            </a:r>
            <a:endParaRPr lang="en-US" sz="24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496F07-F9B1-E8DA-5D79-2D0EF4FA817F}"/>
              </a:ext>
            </a:extLst>
          </p:cNvPr>
          <p:cNvSpPr txBox="1"/>
          <p:nvPr/>
        </p:nvSpPr>
        <p:spPr>
          <a:xfrm>
            <a:off x="344559" y="1103740"/>
            <a:ext cx="11887198" cy="55847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</a:rPr>
              <a:t>Zero-shot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latin typeface="+mj-ea"/>
                <a:ea typeface="+mj-ea"/>
              </a:rPr>
              <a:t>Baseline models use traditional contrastive learning. So, they generate false negatives, which aggravate ensemble model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ko-Kore-KR" sz="1600" dirty="0">
                <a:latin typeface="+mn-ea"/>
              </a:rPr>
              <a:t>Interestingly, </a:t>
            </a:r>
            <a:r>
              <a:rPr lang="en" altLang="ko-Kore-KR" sz="1600" dirty="0" err="1">
                <a:latin typeface="+mn-ea"/>
              </a:rPr>
              <a:t>MedCLIP</a:t>
            </a:r>
            <a:r>
              <a:rPr lang="en" altLang="ko-Kore-KR" sz="1600" dirty="0">
                <a:latin typeface="+mn-ea"/>
              </a:rPr>
              <a:t> yields over 0.8 ACC on COVID data while </a:t>
            </a:r>
            <a:r>
              <a:rPr lang="en" altLang="ko-Kore-KR" sz="1600" b="1" dirty="0">
                <a:latin typeface="+mn-ea"/>
              </a:rPr>
              <a:t>there is no COVID-19 positive image</a:t>
            </a:r>
            <a:r>
              <a:rPr lang="en" altLang="ko-Kore-KR" sz="1600" dirty="0">
                <a:latin typeface="+mn-ea"/>
              </a:rPr>
              <a:t> available during the course of </a:t>
            </a:r>
            <a:r>
              <a:rPr lang="en" altLang="ko-Kore-KR" sz="1600" b="1" dirty="0">
                <a:latin typeface="+mn-ea"/>
              </a:rPr>
              <a:t>pre-training</a:t>
            </a:r>
            <a:r>
              <a:rPr lang="en" altLang="ko-Kore-KR" sz="16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ko-Kore-KR" sz="1600" dirty="0">
                <a:latin typeface="+mn-ea"/>
              </a:rPr>
              <a:t>This result demonstrates that contrastive pre-training of </a:t>
            </a:r>
            <a:r>
              <a:rPr lang="en" altLang="ko-Kore-KR" sz="1600" dirty="0" err="1">
                <a:latin typeface="+mn-ea"/>
              </a:rPr>
              <a:t>MedCLIP</a:t>
            </a:r>
            <a:r>
              <a:rPr lang="en" altLang="ko-Kore-KR" sz="1600" dirty="0">
                <a:latin typeface="+mn-ea"/>
              </a:rPr>
              <a:t> provides it with the </a:t>
            </a:r>
            <a:r>
              <a:rPr lang="en" altLang="ko-Kore-KR" sz="1600" b="1" dirty="0">
                <a:latin typeface="+mn-ea"/>
              </a:rPr>
              <a:t>transferability to out-of-domain classes</a:t>
            </a:r>
            <a:r>
              <a:rPr lang="en" altLang="ko-Kore-KR" sz="1600" dirty="0">
                <a:latin typeface="+mn-ea"/>
              </a:rPr>
              <a:t>.</a:t>
            </a:r>
            <a:br>
              <a:rPr lang="en-US" altLang="ko-KR" sz="1600" dirty="0">
                <a:latin typeface="+mj-ea"/>
                <a:ea typeface="+mj-ea"/>
              </a:rPr>
            </a:br>
            <a:endParaRPr lang="en-US" altLang="ko-KR" sz="1600" dirty="0"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7AE6BAE-38C1-AA21-3027-8DF34EB2011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2010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1CEDC03-6FB5-B929-19B9-4A1934012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71" y="1525267"/>
            <a:ext cx="6831493" cy="29191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6120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98746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Experiments</a:t>
            </a:r>
            <a:endParaRPr lang="en-US" sz="24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496F07-F9B1-E8DA-5D79-2D0EF4FA817F}"/>
              </a:ext>
            </a:extLst>
          </p:cNvPr>
          <p:cNvSpPr txBox="1"/>
          <p:nvPr/>
        </p:nvSpPr>
        <p:spPr>
          <a:xfrm>
            <a:off x="344559" y="1103740"/>
            <a:ext cx="11887198" cy="37380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600" b="1" dirty="0">
                <a:latin typeface="+mn-ea"/>
              </a:rPr>
              <a:t>Pre-training Data Efficiency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br>
              <a:rPr lang="en-US" altLang="ko-KR" sz="1600" dirty="0">
                <a:latin typeface="+mj-ea"/>
                <a:ea typeface="+mj-ea"/>
              </a:rPr>
            </a:br>
            <a:endParaRPr lang="en-US" altLang="ko-KR" sz="1600" dirty="0"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7AE6BAE-38C1-AA21-3027-8DF34EB2011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2010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13A108C-E22D-9807-251F-2DE52B38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809852"/>
            <a:ext cx="4378187" cy="29834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4535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98746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Experiments</a:t>
            </a:r>
            <a:endParaRPr lang="en-US" sz="24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496F07-F9B1-E8DA-5D79-2D0EF4FA817F}"/>
              </a:ext>
            </a:extLst>
          </p:cNvPr>
          <p:cNvSpPr txBox="1"/>
          <p:nvPr/>
        </p:nvSpPr>
        <p:spPr>
          <a:xfrm>
            <a:off x="344559" y="1103740"/>
            <a:ext cx="11887198" cy="41073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600" b="1" dirty="0">
                <a:latin typeface="+mj-ea"/>
                <a:ea typeface="+mj-ea"/>
              </a:rPr>
              <a:t>Fine-tune for Classification</a:t>
            </a:r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ko-Kore-KR" sz="1600" dirty="0">
                <a:latin typeface="+mj-ea"/>
                <a:ea typeface="+mj-ea"/>
              </a:rPr>
              <a:t>we surprisingly find that MedCLIP makes </a:t>
            </a:r>
            <a:r>
              <a:rPr lang="en" altLang="ko-Kore-KR" sz="1600" b="1" dirty="0">
                <a:latin typeface="+mj-ea"/>
                <a:ea typeface="+mj-ea"/>
              </a:rPr>
              <a:t>zero-shot prediction comparable</a:t>
            </a:r>
            <a:r>
              <a:rPr lang="en" altLang="ko-Kore-KR" sz="1600" dirty="0">
                <a:latin typeface="+mj-ea"/>
                <a:ea typeface="+mj-ea"/>
              </a:rPr>
              <a:t> with </a:t>
            </a:r>
            <a:r>
              <a:rPr lang="en" altLang="ko-Kore-KR" sz="1600" b="1" dirty="0">
                <a:latin typeface="+mj-ea"/>
                <a:ea typeface="+mj-ea"/>
              </a:rPr>
              <a:t>supervised learning</a:t>
            </a:r>
            <a:r>
              <a:rPr lang="en" altLang="ko-Kore-KR" sz="1600" dirty="0">
                <a:latin typeface="+mj-ea"/>
                <a:ea typeface="+mj-ea"/>
              </a:rPr>
              <a:t> models when contrasting Table 2 to Table 1.</a:t>
            </a:r>
            <a:br>
              <a:rPr lang="en-US" altLang="ko-KR" sz="1600" dirty="0">
                <a:latin typeface="+mj-ea"/>
                <a:ea typeface="+mj-ea"/>
              </a:rPr>
            </a:br>
            <a:endParaRPr lang="en-US" altLang="ko-KR" sz="1600" dirty="0"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7AE6BAE-38C1-AA21-3027-8DF34EB2011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2010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E7A9CEF-7F0A-B64D-CEB6-33B24E3EA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91" y="1661415"/>
            <a:ext cx="4136335" cy="2212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8E5013-39DC-3332-8BF0-6C53BE524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158" y="1646917"/>
            <a:ext cx="5178652" cy="2212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2F2524-DE5D-D3B9-DDBE-4EC42CDAF639}"/>
              </a:ext>
            </a:extLst>
          </p:cNvPr>
          <p:cNvSpPr txBox="1"/>
          <p:nvPr/>
        </p:nvSpPr>
        <p:spPr>
          <a:xfrm>
            <a:off x="6288158" y="3808152"/>
            <a:ext cx="5178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&lt; Unsupervised manner &gt;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CD441-79E7-672B-08E5-8F540CCE37DC}"/>
              </a:ext>
            </a:extLst>
          </p:cNvPr>
          <p:cNvSpPr txBox="1"/>
          <p:nvPr/>
        </p:nvSpPr>
        <p:spPr>
          <a:xfrm>
            <a:off x="594690" y="3808152"/>
            <a:ext cx="4136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&lt; Supervised manner 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40051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98746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Experiments</a:t>
            </a:r>
            <a:endParaRPr lang="en-US" sz="24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496F07-F9B1-E8DA-5D79-2D0EF4FA817F}"/>
              </a:ext>
            </a:extLst>
          </p:cNvPr>
          <p:cNvSpPr txBox="1"/>
          <p:nvPr/>
        </p:nvSpPr>
        <p:spPr>
          <a:xfrm>
            <a:off x="344559" y="1103740"/>
            <a:ext cx="11887198" cy="18913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</a:rPr>
              <a:t>Image-Text Retrieval : </a:t>
            </a:r>
            <a:br>
              <a:rPr lang="en-US" altLang="ko-KR" sz="1600" b="1" dirty="0">
                <a:latin typeface="+mj-ea"/>
                <a:ea typeface="+mj-ea"/>
              </a:rPr>
            </a:br>
            <a:r>
              <a:rPr lang="en-US" altLang="ko-KR" sz="1600" dirty="0"/>
              <a:t>We choose </a:t>
            </a:r>
            <a:r>
              <a:rPr lang="en-US" altLang="ko-KR" sz="1600" b="1" dirty="0"/>
              <a:t>CheXpert-5x200 to evaluate the semantic richness</a:t>
            </a:r>
            <a:r>
              <a:rPr lang="en-US" altLang="ko-KR" sz="1600" dirty="0"/>
              <a:t> of the learned representations.</a:t>
            </a:r>
            <a:br>
              <a:rPr lang="en-US" altLang="ko-KR" sz="1600" dirty="0"/>
            </a:br>
            <a:r>
              <a:rPr lang="en-US" altLang="ko-KR" sz="1600" dirty="0"/>
              <a:t>CheXpert-5x200 do not have </a:t>
            </a:r>
            <a:r>
              <a:rPr lang="en-US" altLang="ko-KR" sz="1600" b="1" dirty="0"/>
              <a:t>report data</a:t>
            </a:r>
            <a:r>
              <a:rPr lang="en-US" altLang="ko-KR" sz="1600" dirty="0"/>
              <a:t> publicly available, we used </a:t>
            </a:r>
            <a:r>
              <a:rPr lang="en-US" altLang="ko-KR" sz="1600" b="1" dirty="0"/>
              <a:t>MIMIC-CXR dataset</a:t>
            </a:r>
            <a:r>
              <a:rPr lang="en-US" altLang="ko-KR" sz="1600" dirty="0"/>
              <a:t> to come up with reports/sentences.</a:t>
            </a:r>
            <a:br>
              <a:rPr lang="en-US" altLang="ko-KR" sz="1600" dirty="0"/>
            </a:br>
            <a:r>
              <a:rPr lang="en-US" altLang="ko-KR" sz="1600" dirty="0"/>
              <a:t>We sampled </a:t>
            </a:r>
            <a:r>
              <a:rPr lang="en-US" altLang="ko-KR" sz="1600" b="1" dirty="0"/>
              <a:t>200 sentences</a:t>
            </a:r>
            <a:r>
              <a:rPr lang="en-US" altLang="ko-KR" sz="1600" dirty="0"/>
              <a:t> for </a:t>
            </a:r>
            <a:r>
              <a:rPr lang="en-US" altLang="ko-KR" sz="1600" b="1" dirty="0"/>
              <a:t>each of the 5 classes</a:t>
            </a:r>
            <a:r>
              <a:rPr lang="en-US" altLang="ko-KR" sz="1600" dirty="0"/>
              <a:t> as present in CheXpert5x200 dataset.</a:t>
            </a:r>
            <a:br>
              <a:rPr lang="en-US" altLang="ko-KR" sz="1600" dirty="0">
                <a:latin typeface="+mj-ea"/>
                <a:ea typeface="+mj-ea"/>
              </a:rPr>
            </a:br>
            <a:endParaRPr lang="en-US" altLang="ko-KR" sz="1600" dirty="0"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7AE6BAE-38C1-AA21-3027-8DF34EB2011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2010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46B3E3F-D11E-034A-4409-69356837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51" y="2860844"/>
            <a:ext cx="5234602" cy="22896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5163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2698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latin typeface="+mj-ea"/>
                <a:ea typeface="+mj-ea"/>
              </a:rPr>
              <a:t>Abtract</a:t>
            </a:r>
            <a:endParaRPr lang="en-US" sz="2400" b="1" dirty="0">
              <a:latin typeface="+mj-ea"/>
              <a:ea typeface="+mj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12698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1496F07-F9B1-E8DA-5D79-2D0EF4FA817F}"/>
              </a:ext>
            </a:extLst>
          </p:cNvPr>
          <p:cNvSpPr txBox="1"/>
          <p:nvPr/>
        </p:nvSpPr>
        <p:spPr>
          <a:xfrm>
            <a:off x="152401" y="1165312"/>
            <a:ext cx="11887198" cy="37458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j-ea"/>
                <a:ea typeface="+mj-ea"/>
              </a:rPr>
              <a:t>Existing </a:t>
            </a:r>
            <a:r>
              <a:rPr lang="en-US" sz="1600" b="1" dirty="0">
                <a:latin typeface="+mj-ea"/>
                <a:ea typeface="+mj-ea"/>
              </a:rPr>
              <a:t>vision-text</a:t>
            </a:r>
            <a:r>
              <a:rPr lang="en-US" sz="1600" dirty="0">
                <a:latin typeface="+mj-ea"/>
                <a:ea typeface="+mj-ea"/>
              </a:rPr>
              <a:t> contrastive learning like </a:t>
            </a:r>
            <a:r>
              <a:rPr lang="en-US" sz="1600" b="1" dirty="0">
                <a:latin typeface="+mj-ea"/>
                <a:ea typeface="+mj-ea"/>
              </a:rPr>
              <a:t>CLIP</a:t>
            </a:r>
            <a:r>
              <a:rPr lang="en-US" sz="1600" dirty="0">
                <a:latin typeface="+mj-ea"/>
                <a:ea typeface="+mj-ea"/>
              </a:rPr>
              <a:t> (Radford et al., 2021) aims </a:t>
            </a:r>
            <a:r>
              <a:rPr lang="en-US" sz="1600" b="1" dirty="0">
                <a:latin typeface="+mj-ea"/>
                <a:ea typeface="+mj-ea"/>
              </a:rPr>
              <a:t>to match the paired image and caption embeddings</a:t>
            </a:r>
            <a:r>
              <a:rPr lang="en-US" sz="1600" dirty="0">
                <a:latin typeface="+mj-ea"/>
                <a:ea typeface="+mj-ea"/>
              </a:rPr>
              <a:t> while pushing others apart.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j-ea"/>
                <a:ea typeface="+mj-ea"/>
              </a:rPr>
              <a:t>Previous method limitation in medical domain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latin typeface="+mj-ea"/>
                <a:ea typeface="+mj-ea"/>
              </a:rPr>
              <a:t>medical image-text datasets are orders of magnitude below the general images and captions from the internet.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>
                <a:latin typeface="+mj-ea"/>
                <a:ea typeface="+mj-ea"/>
              </a:rPr>
              <a:t>previous methods encounter many false negatives</a:t>
            </a:r>
            <a:r>
              <a:rPr lang="en-US" altLang="ko-KR" sz="1600" dirty="0">
                <a:latin typeface="+mj-ea"/>
                <a:ea typeface="+mj-ea"/>
              </a:rPr>
              <a:t>, i.e., images and reports from separate patients probably carry the same semantics but are wrongly treated as negatives.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j-ea"/>
                <a:ea typeface="+mj-ea"/>
              </a:rPr>
              <a:t>Novelty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latin typeface="+mj-ea"/>
                <a:ea typeface="+mj-ea"/>
              </a:rPr>
              <a:t>we </a:t>
            </a:r>
            <a:r>
              <a:rPr lang="en-US" altLang="ko-KR" sz="1600" b="1" dirty="0">
                <a:latin typeface="+mj-ea"/>
                <a:ea typeface="+mj-ea"/>
              </a:rPr>
              <a:t>decouple images and texts</a:t>
            </a:r>
            <a:r>
              <a:rPr lang="en-US" altLang="ko-KR" sz="1600" dirty="0">
                <a:latin typeface="+mj-ea"/>
                <a:ea typeface="+mj-ea"/>
              </a:rPr>
              <a:t> for multimodal contrastive learning.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latin typeface="+mj-ea"/>
                <a:ea typeface="+mj-ea"/>
              </a:rPr>
              <a:t>We also propose to replace the </a:t>
            </a:r>
            <a:r>
              <a:rPr lang="en-US" altLang="ko-KR" sz="1600" b="1" dirty="0" err="1">
                <a:latin typeface="+mj-ea"/>
                <a:ea typeface="+mj-ea"/>
              </a:rPr>
              <a:t>InfoNCE</a:t>
            </a:r>
            <a:r>
              <a:rPr lang="en-US" altLang="ko-KR" sz="1600" b="1" dirty="0">
                <a:latin typeface="+mj-ea"/>
                <a:ea typeface="+mj-ea"/>
              </a:rPr>
              <a:t> loss with semantic matching loss based on medical knowledge to eliminate false negatives</a:t>
            </a:r>
            <a:r>
              <a:rPr lang="en-US" altLang="ko-KR" sz="1600" dirty="0">
                <a:latin typeface="+mj-ea"/>
                <a:ea typeface="+mj-ea"/>
              </a:rPr>
              <a:t> in contrastive learning.</a:t>
            </a:r>
            <a:endParaRPr 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162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98746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Experiments</a:t>
            </a:r>
            <a:endParaRPr lang="en-US" sz="24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496F07-F9B1-E8DA-5D79-2D0EF4FA817F}"/>
              </a:ext>
            </a:extLst>
          </p:cNvPr>
          <p:cNvSpPr txBox="1"/>
          <p:nvPr/>
        </p:nvSpPr>
        <p:spPr>
          <a:xfrm>
            <a:off x="344559" y="1103740"/>
            <a:ext cx="11887198" cy="7833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</a:rPr>
              <a:t>Embedding Visualization  </a:t>
            </a:r>
            <a:br>
              <a:rPr lang="en-US" altLang="ko-KR" sz="1600" dirty="0">
                <a:latin typeface="+mj-ea"/>
                <a:ea typeface="+mj-ea"/>
              </a:rPr>
            </a:br>
            <a:endParaRPr lang="en-US" altLang="ko-KR" sz="1600" dirty="0"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7AE6BAE-38C1-AA21-3027-8DF34EB2011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2010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7B0BDD8-2285-3F63-D01D-8E2DFC98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64" y="1866508"/>
            <a:ext cx="5423565" cy="3985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F90EB8-069A-6225-FFF4-05724C784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71" y="1866508"/>
            <a:ext cx="5423565" cy="39851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1566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D43899-48C7-401B-A6C9-B45FB5AE9011}"/>
              </a:ext>
            </a:extLst>
          </p:cNvPr>
          <p:cNvSpPr txBox="1">
            <a:spLocks/>
          </p:cNvSpPr>
          <p:nvPr/>
        </p:nvSpPr>
        <p:spPr>
          <a:xfrm>
            <a:off x="1251766" y="1"/>
            <a:ext cx="6380083" cy="1145094"/>
          </a:xfrm>
          <a:prstGeom prst="rect">
            <a:avLst/>
          </a:prstGeom>
          <a:noFill/>
        </p:spPr>
        <p:txBody>
          <a:bodyPr/>
          <a:lstStyle>
            <a:lvl1pPr marL="419100" indent="-382588" latinLnBrk="1"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511" indent="0" algn="ctr" defTabSz="914377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buNone/>
              <a:defRPr/>
            </a:pPr>
            <a:r>
              <a:rPr kumimoji="1" lang="en-US" altLang="ko-KR" sz="6000" b="1" dirty="0">
                <a:latin typeface="+mj-ea"/>
                <a:ea typeface="+mj-ea"/>
                <a:cs typeface="Malgun Gothic Semilight" panose="020B0502040204020203" pitchFamily="50" charset="-127"/>
              </a:rPr>
              <a:t>Collaborators</a:t>
            </a:r>
            <a:endParaRPr kumimoji="1" lang="en-US" altLang="ko-KR" sz="5400" b="1" kern="1100" dirty="0"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9E66ADC-D562-4FEA-9CE1-A953A48A69D5}"/>
              </a:ext>
            </a:extLst>
          </p:cNvPr>
          <p:cNvGrpSpPr/>
          <p:nvPr/>
        </p:nvGrpSpPr>
        <p:grpSpPr>
          <a:xfrm>
            <a:off x="410155" y="1641309"/>
            <a:ext cx="11371692" cy="4534152"/>
            <a:chOff x="410155" y="1641309"/>
            <a:chExt cx="11371692" cy="453415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F0A9979-AE20-48DE-9E3B-E6234BF28EDB}"/>
                </a:ext>
              </a:extLst>
            </p:cNvPr>
            <p:cNvGrpSpPr/>
            <p:nvPr/>
          </p:nvGrpSpPr>
          <p:grpSpPr>
            <a:xfrm>
              <a:off x="410155" y="1641309"/>
              <a:ext cx="3514670" cy="1510863"/>
              <a:chOff x="410155" y="1641309"/>
              <a:chExt cx="2640771" cy="1510863"/>
            </a:xfrm>
          </p:grpSpPr>
          <p:sp>
            <p:nvSpPr>
              <p:cNvPr id="67" name="Rectangle 27">
                <a:extLst>
                  <a:ext uri="{FF2B5EF4-FFF2-40B4-BE49-F238E27FC236}">
                    <a16:creationId xmlns:a16="http://schemas.microsoft.com/office/drawing/2014/main" id="{02540978-8123-4735-8E1B-CAF2DBCCBEEF}"/>
                  </a:ext>
                </a:extLst>
              </p:cNvPr>
              <p:cNvSpPr/>
              <p:nvPr/>
            </p:nvSpPr>
            <p:spPr>
              <a:xfrm>
                <a:off x="410155" y="1641309"/>
                <a:ext cx="2640771" cy="1510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tabLst>
                    <a:tab pos="1346166" algn="l"/>
                  </a:tabLst>
                  <a:defRPr/>
                </a:pPr>
                <a:r>
                  <a:rPr kumimoji="1" lang="en-US" altLang="ko-KR" sz="1600" b="1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Cardiac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tabLst>
                    <a:tab pos="1346166" algn="l"/>
                  </a:tabLst>
                  <a:defRPr/>
                </a:pPr>
                <a:endParaRPr kumimoji="1" lang="en-US" altLang="ko-KR" sz="14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June-goo Lee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Gyu-jun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Jeong</a:t>
                </a:r>
                <a:endParaRPr kumimoji="1" lang="en-US" altLang="ko-KR" sz="12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Tae-won Kim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Ji-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hoon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Jung</a:t>
                </a: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0B633E4B-78DB-49D4-A62B-A1E3454B14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489" y="2085809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99B3D96-B38D-40B3-8F6F-C35604B9C90E}"/>
                </a:ext>
              </a:extLst>
            </p:cNvPr>
            <p:cNvGrpSpPr/>
            <p:nvPr/>
          </p:nvGrpSpPr>
          <p:grpSpPr>
            <a:xfrm>
              <a:off x="4470711" y="1641309"/>
              <a:ext cx="3514667" cy="1030731"/>
              <a:chOff x="3461081" y="1641310"/>
              <a:chExt cx="2640769" cy="1030731"/>
            </a:xfrm>
          </p:grpSpPr>
          <p:sp>
            <p:nvSpPr>
              <p:cNvPr id="65" name="Rectangle 27">
                <a:extLst>
                  <a:ext uri="{FF2B5EF4-FFF2-40B4-BE49-F238E27FC236}">
                    <a16:creationId xmlns:a16="http://schemas.microsoft.com/office/drawing/2014/main" id="{9FB71EE9-90C4-410F-8A6D-0213695ECF5E}"/>
                  </a:ext>
                </a:extLst>
              </p:cNvPr>
              <p:cNvSpPr/>
              <p:nvPr/>
            </p:nvSpPr>
            <p:spPr>
              <a:xfrm>
                <a:off x="3461081" y="1641310"/>
                <a:ext cx="2640769" cy="10307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Pathology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2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Hyunjeong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Go,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Gyuheon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Choi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Gyungyub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Gong, Dong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Eun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Song</a:t>
                </a:r>
                <a:r>
                  <a:rPr kumimoji="1" lang="en-US" altLang="ko-KR" sz="1051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</a:t>
                </a:r>
                <a:endParaRPr kumimoji="1" lang="en-US" altLang="ko-KR" sz="8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591F8946-7C73-4DA2-8561-B71EF055D2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9809" y="2085809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664FEC7-EA90-4C52-9C8D-CBF9F99E1730}"/>
                </a:ext>
              </a:extLst>
            </p:cNvPr>
            <p:cNvGrpSpPr/>
            <p:nvPr/>
          </p:nvGrpSpPr>
          <p:grpSpPr>
            <a:xfrm>
              <a:off x="8531263" y="1641309"/>
              <a:ext cx="3250584" cy="1104598"/>
              <a:chOff x="6512005" y="1641311"/>
              <a:chExt cx="2442348" cy="1104598"/>
            </a:xfrm>
          </p:grpSpPr>
          <p:sp>
            <p:nvSpPr>
              <p:cNvPr id="63" name="Rectangle 27">
                <a:extLst>
                  <a:ext uri="{FF2B5EF4-FFF2-40B4-BE49-F238E27FC236}">
                    <a16:creationId xmlns:a16="http://schemas.microsoft.com/office/drawing/2014/main" id="{099EC5B9-97F4-48AF-B271-536E8F4A790A}"/>
                  </a:ext>
                </a:extLst>
              </p:cNvPr>
              <p:cNvSpPr/>
              <p:nvPr/>
            </p:nvSpPr>
            <p:spPr>
              <a:xfrm>
                <a:off x="6512005" y="1641311"/>
                <a:ext cx="2442348" cy="1104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Cardiology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Jaekwan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Song,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Jongmin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Song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Young-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Hak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Kim</a:t>
                </a:r>
                <a:endParaRPr kumimoji="1" lang="en-US" altLang="ko-KR" sz="6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0807F48-9EBC-43BF-B2A8-A0910FEFAB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97545" y="2085809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CD2A81C-096B-41D5-86DA-146E824713AF}"/>
                </a:ext>
              </a:extLst>
            </p:cNvPr>
            <p:cNvGrpSpPr/>
            <p:nvPr/>
          </p:nvGrpSpPr>
          <p:grpSpPr>
            <a:xfrm>
              <a:off x="445145" y="3557370"/>
              <a:ext cx="3217298" cy="882999"/>
              <a:chOff x="9364507" y="2730500"/>
              <a:chExt cx="2417339" cy="882999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1073625-438D-4F9B-919F-B88E3339FB97}"/>
                  </a:ext>
                </a:extLst>
              </p:cNvPr>
              <p:cNvSpPr/>
              <p:nvPr/>
            </p:nvSpPr>
            <p:spPr>
              <a:xfrm>
                <a:off x="9364507" y="2730500"/>
                <a:ext cx="2417339" cy="882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Anesthesiology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Sung-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Hoon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Kim,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Eun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Ho Lee</a:t>
                </a:r>
                <a:r>
                  <a:rPr kumimoji="1" lang="en-US" altLang="ko-KR" sz="10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</a:t>
                </a:r>
                <a:endParaRPr kumimoji="1" lang="en-US" altLang="ko-KR" sz="9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7F0C3F2-EEB8-4C2A-B7EB-367F3C305D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51" y="3175000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929477C-A4C0-4A9C-ABE4-9769A922F465}"/>
                </a:ext>
              </a:extLst>
            </p:cNvPr>
            <p:cNvGrpSpPr/>
            <p:nvPr/>
          </p:nvGrpSpPr>
          <p:grpSpPr>
            <a:xfrm>
              <a:off x="4467490" y="3557370"/>
              <a:ext cx="3252286" cy="1547796"/>
              <a:chOff x="410157" y="4769200"/>
              <a:chExt cx="2443627" cy="1547796"/>
            </a:xfrm>
          </p:grpSpPr>
          <p:sp>
            <p:nvSpPr>
              <p:cNvPr id="59" name="Rectangle 27">
                <a:extLst>
                  <a:ext uri="{FF2B5EF4-FFF2-40B4-BE49-F238E27FC236}">
                    <a16:creationId xmlns:a16="http://schemas.microsoft.com/office/drawing/2014/main" id="{249F874B-28C5-4976-B186-5671A89CF986}"/>
                  </a:ext>
                </a:extLst>
              </p:cNvPr>
              <p:cNvSpPr/>
              <p:nvPr/>
            </p:nvSpPr>
            <p:spPr>
              <a:xfrm>
                <a:off x="410157" y="4769200"/>
                <a:ext cx="2429471" cy="1547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Neurology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Dong-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Wha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Kang,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Chongsik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Lee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Jaehong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Lee,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Sangbeom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Jun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Misun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Kwon,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Beomjun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Kim, Sun Kwon,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Eun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-Jae Lee</a:t>
                </a:r>
                <a:r>
                  <a:rPr kumimoji="1" lang="en-US" altLang="ko-KR" sz="8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</a:t>
                </a:r>
                <a:endParaRPr kumimoji="1" lang="en-US" altLang="ko-KR" sz="6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3C34DB4-7CD0-4BE9-8049-1248854E8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489" y="5219700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E871491-CEA5-4793-96AF-140D99AB28F5}"/>
                </a:ext>
              </a:extLst>
            </p:cNvPr>
            <p:cNvGrpSpPr/>
            <p:nvPr/>
          </p:nvGrpSpPr>
          <p:grpSpPr>
            <a:xfrm>
              <a:off x="8391200" y="3557370"/>
              <a:ext cx="3351368" cy="1104598"/>
              <a:chOff x="3458661" y="4769200"/>
              <a:chExt cx="2518073" cy="1104598"/>
            </a:xfrm>
          </p:grpSpPr>
          <p:sp>
            <p:nvSpPr>
              <p:cNvPr id="57" name="Rectangle 27">
                <a:extLst>
                  <a:ext uri="{FF2B5EF4-FFF2-40B4-BE49-F238E27FC236}">
                    <a16:creationId xmlns:a16="http://schemas.microsoft.com/office/drawing/2014/main" id="{7682E4B2-1CBB-433F-90E3-82980E8A5AF9}"/>
                  </a:ext>
                </a:extLst>
              </p:cNvPr>
              <p:cNvSpPr/>
              <p:nvPr/>
            </p:nvSpPr>
            <p:spPr>
              <a:xfrm>
                <a:off x="3458661" y="4769200"/>
                <a:ext cx="2518073" cy="1104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Surgery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Beom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Seok Ko,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JongHun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Jeong</a:t>
                </a:r>
                <a:endParaRPr kumimoji="1" lang="en-US" altLang="ko-KR" sz="12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Songchuk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Kim, Tae-Yon Sung</a:t>
                </a:r>
                <a:r>
                  <a:rPr kumimoji="1" lang="en-US" altLang="ko-KR" sz="10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</a:t>
                </a:r>
                <a:endParaRPr kumimoji="1" lang="en-US" altLang="ko-KR" sz="9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020EB4AC-65A2-4A92-9883-8EECC3DBF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9809" y="5219700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1D3E5A5-EAA5-4AD7-B73B-732BA0347252}"/>
                </a:ext>
              </a:extLst>
            </p:cNvPr>
            <p:cNvGrpSpPr/>
            <p:nvPr/>
          </p:nvGrpSpPr>
          <p:grpSpPr>
            <a:xfrm>
              <a:off x="445146" y="5292462"/>
              <a:ext cx="3445346" cy="882999"/>
              <a:chOff x="6512006" y="4769199"/>
              <a:chExt cx="2588684" cy="882999"/>
            </a:xfrm>
          </p:grpSpPr>
          <p:sp>
            <p:nvSpPr>
              <p:cNvPr id="55" name="Rectangle 27">
                <a:extLst>
                  <a:ext uri="{FF2B5EF4-FFF2-40B4-BE49-F238E27FC236}">
                    <a16:creationId xmlns:a16="http://schemas.microsoft.com/office/drawing/2014/main" id="{C5484FB2-D29B-42CA-A29B-B0A0E1A3921B}"/>
                  </a:ext>
                </a:extLst>
              </p:cNvPr>
              <p:cNvSpPr/>
              <p:nvPr/>
            </p:nvSpPr>
            <p:spPr>
              <a:xfrm>
                <a:off x="6512006" y="4769199"/>
                <a:ext cx="2588684" cy="882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Gastroenterology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Jeongsik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Byeon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, Kang Mo Kim, Do-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hoon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Kim</a:t>
                </a: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B3EA8D14-8D36-454E-B902-16334B55E6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97545" y="5219700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858B092-F35A-45DE-AFC5-A95C06523A11}"/>
                </a:ext>
              </a:extLst>
            </p:cNvPr>
            <p:cNvGrpSpPr/>
            <p:nvPr/>
          </p:nvGrpSpPr>
          <p:grpSpPr>
            <a:xfrm>
              <a:off x="4441808" y="5292462"/>
              <a:ext cx="3217298" cy="882999"/>
              <a:chOff x="3439365" y="5134754"/>
              <a:chExt cx="2417339" cy="882999"/>
            </a:xfrm>
          </p:grpSpPr>
          <p:sp>
            <p:nvSpPr>
              <p:cNvPr id="53" name="Rectangle 27">
                <a:extLst>
                  <a:ext uri="{FF2B5EF4-FFF2-40B4-BE49-F238E27FC236}">
                    <a16:creationId xmlns:a16="http://schemas.microsoft.com/office/drawing/2014/main" id="{1D12D24E-4991-4645-A3B1-BB43E29BA10E}"/>
                  </a:ext>
                </a:extLst>
              </p:cNvPr>
              <p:cNvSpPr/>
              <p:nvPr/>
            </p:nvSpPr>
            <p:spPr>
              <a:xfrm>
                <a:off x="3439365" y="5134754"/>
                <a:ext cx="2417339" cy="882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Emergency Medicine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Dong-Woo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Seo</a:t>
                </a:r>
                <a:endParaRPr kumimoji="1" lang="en-US" altLang="ko-KR" sz="12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4FF06066-E040-48FD-BD25-964E32DEC5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9409" y="5585255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EC8B6B3-4739-48A2-BFEC-5D8B17DCEC52}"/>
                </a:ext>
              </a:extLst>
            </p:cNvPr>
            <p:cNvGrpSpPr/>
            <p:nvPr/>
          </p:nvGrpSpPr>
          <p:grpSpPr>
            <a:xfrm>
              <a:off x="8458894" y="5292462"/>
              <a:ext cx="3194166" cy="809132"/>
              <a:chOff x="9364507" y="5645499"/>
              <a:chExt cx="2417339" cy="809132"/>
            </a:xfrm>
          </p:grpSpPr>
          <p:sp>
            <p:nvSpPr>
              <p:cNvPr id="49" name="Rectangle 27">
                <a:extLst>
                  <a:ext uri="{FF2B5EF4-FFF2-40B4-BE49-F238E27FC236}">
                    <a16:creationId xmlns:a16="http://schemas.microsoft.com/office/drawing/2014/main" id="{14C6FCFD-B2E0-47F2-805E-03C8DDA71444}"/>
                  </a:ext>
                </a:extLst>
              </p:cNvPr>
              <p:cNvSpPr/>
              <p:nvPr/>
            </p:nvSpPr>
            <p:spPr>
              <a:xfrm>
                <a:off x="9364507" y="5645499"/>
                <a:ext cx="2417339" cy="80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b="1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Pulmonology and Critical Care Medicine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latin typeface="+mj-ea"/>
                  <a:ea typeface="+mj-ea"/>
                  <a:cs typeface="Malgun Gothic Semilight" panose="020B0502040204020203" pitchFamily="50" charset="-127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Yoen-mok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 Oh, Sei Won Lee, </a:t>
                </a:r>
                <a:r>
                  <a:rPr kumimoji="1" lang="en-US" altLang="ko-KR" sz="1200" kern="1100" dirty="0" err="1">
                    <a:latin typeface="+mj-ea"/>
                    <a:ea typeface="+mj-ea"/>
                    <a:cs typeface="Malgun Gothic Semilight" panose="020B0502040204020203" pitchFamily="50" charset="-127"/>
                  </a:rPr>
                  <a:t>Jin</a:t>
                </a:r>
                <a:r>
                  <a:rPr kumimoji="1" lang="en-US" altLang="ko-KR" sz="1200" kern="1100" dirty="0">
                    <a:latin typeface="+mj-ea"/>
                    <a:ea typeface="+mj-ea"/>
                    <a:cs typeface="Malgun Gothic Semilight" panose="020B0502040204020203" pitchFamily="50" charset="-127"/>
                  </a:rPr>
                  <a:t>-won Huh</a:t>
                </a: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7013D556-B3F4-4C93-8A23-269552111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51" y="6096000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52EB9827-3B91-4F06-9104-8914C1FFDA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382" y="292462"/>
            <a:ext cx="3193618" cy="8752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91C80F-4DA7-64C5-7CB6-B31D16F068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" t="2116" r="14092" b="15571"/>
          <a:stretch/>
        </p:blipFill>
        <p:spPr>
          <a:xfrm>
            <a:off x="0" y="2"/>
            <a:ext cx="12192000" cy="64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1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201061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Introduction</a:t>
            </a:r>
            <a:endParaRPr lang="en-US" sz="2400" b="1" dirty="0">
              <a:latin typeface="+mj-ea"/>
              <a:ea typeface="+mj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78ABBD0-711C-4D22-8F02-E2C8848CA06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2010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1496F07-F9B1-E8DA-5D79-2D0EF4FA817F}"/>
              </a:ext>
            </a:extLst>
          </p:cNvPr>
          <p:cNvSpPr txBox="1"/>
          <p:nvPr/>
        </p:nvSpPr>
        <p:spPr>
          <a:xfrm>
            <a:off x="152401" y="1165312"/>
            <a:ext cx="11887198" cy="22606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The issues with adopting the CLIP model for the medical domain.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da-DK" altLang="ko-KR" sz="1600" dirty="0">
                <a:latin typeface="+mj-ea"/>
                <a:ea typeface="+mj-ea"/>
              </a:rPr>
              <a:t>CLIP’s (Radford et al., 2021) </a:t>
            </a:r>
            <a:r>
              <a:rPr lang="da-DK" altLang="ko-KR" sz="1600" b="1" dirty="0">
                <a:latin typeface="+mj-ea"/>
                <a:ea typeface="+mj-ea"/>
              </a:rPr>
              <a:t>data-hungry nature</a:t>
            </a:r>
            <a:r>
              <a:rPr lang="da-DK" altLang="ko-KR" sz="1600" dirty="0">
                <a:latin typeface="+mj-ea"/>
                <a:ea typeface="+mj-ea"/>
              </a:rPr>
              <a:t> : </a:t>
            </a:r>
            <a:br>
              <a:rPr lang="da-DK" altLang="ko-KR" sz="1600" dirty="0">
                <a:latin typeface="+mj-ea"/>
                <a:ea typeface="+mj-ea"/>
              </a:rPr>
            </a:br>
            <a:r>
              <a:rPr lang="en-US" altLang="ko-KR" sz="1600" dirty="0">
                <a:latin typeface="+mj-ea"/>
                <a:ea typeface="+mj-ea"/>
              </a:rPr>
              <a:t>CLIP is trained on a dataset of 400M image-text pairs collected from the internet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>
                <a:latin typeface="+mj-ea"/>
                <a:ea typeface="+mj-ea"/>
              </a:rPr>
              <a:t>Specificity</a:t>
            </a:r>
            <a:r>
              <a:rPr lang="en-US" altLang="ko-KR" sz="1600" dirty="0">
                <a:latin typeface="+mj-ea"/>
                <a:ea typeface="+mj-ea"/>
              </a:rPr>
              <a:t> of medical images and reports: compared to general domains : 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en-US" altLang="ko-KR" sz="1600" dirty="0">
                <a:latin typeface="+mj-ea"/>
                <a:ea typeface="+mj-ea"/>
              </a:rPr>
              <a:t>the differences within medical domains are more </a:t>
            </a:r>
            <a:r>
              <a:rPr lang="en-US" altLang="ko-KR" sz="1600" b="1" dirty="0">
                <a:latin typeface="+mj-ea"/>
                <a:ea typeface="+mj-ea"/>
              </a:rPr>
              <a:t>subtle and fine-grained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173154-B779-8993-87CA-89DC22E8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3172860"/>
            <a:ext cx="4624233" cy="302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201061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Introduction</a:t>
            </a:r>
            <a:endParaRPr lang="en-US" sz="24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496F07-F9B1-E8DA-5D79-2D0EF4FA817F}"/>
              </a:ext>
            </a:extLst>
          </p:cNvPr>
          <p:cNvSpPr txBox="1"/>
          <p:nvPr/>
        </p:nvSpPr>
        <p:spPr>
          <a:xfrm>
            <a:off x="152401" y="1165312"/>
            <a:ext cx="11887198" cy="22606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Challenges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</a:rPr>
              <a:t>Limited usable data 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Most medical image datasets </a:t>
            </a:r>
            <a:r>
              <a:rPr lang="en-US" altLang="ko-KR" sz="1600" b="1" dirty="0">
                <a:latin typeface="+mj-ea"/>
                <a:ea typeface="+mj-ea"/>
              </a:rPr>
              <a:t>only provide the diagnostic labels</a:t>
            </a:r>
            <a:r>
              <a:rPr lang="en-US" altLang="ko-KR" sz="1600" dirty="0">
                <a:latin typeface="+mj-ea"/>
                <a:ea typeface="+mj-ea"/>
              </a:rPr>
              <a:t> instead of the raw reports.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However, Previous methods need paired image and reports, leaving a vast number of medical </a:t>
            </a:r>
            <a:r>
              <a:rPr lang="en-US" altLang="ko-KR" sz="1600" b="1" dirty="0">
                <a:latin typeface="+mj-ea"/>
                <a:ea typeface="+mj-ea"/>
              </a:rPr>
              <a:t>image-only</a:t>
            </a:r>
            <a:r>
              <a:rPr lang="en-US" altLang="ko-KR" sz="1600" dirty="0">
                <a:latin typeface="+mj-ea"/>
                <a:ea typeface="+mj-ea"/>
              </a:rPr>
              <a:t> and </a:t>
            </a:r>
            <a:r>
              <a:rPr lang="en-US" altLang="ko-KR" sz="1600" b="1" dirty="0">
                <a:latin typeface="+mj-ea"/>
                <a:ea typeface="+mj-ea"/>
              </a:rPr>
              <a:t>text-only datasets unused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7264F8-7E6C-1C74-E450-67C236F92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671" y="3927987"/>
            <a:ext cx="7667625" cy="1524000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2E10184-FA97-338D-0E8F-999F364D03AB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2010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79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201061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Introduction</a:t>
            </a:r>
            <a:endParaRPr lang="en-US" sz="24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496F07-F9B1-E8DA-5D79-2D0EF4FA817F}"/>
              </a:ext>
            </a:extLst>
          </p:cNvPr>
          <p:cNvSpPr txBox="1"/>
          <p:nvPr/>
        </p:nvSpPr>
        <p:spPr>
          <a:xfrm>
            <a:off x="152401" y="1165312"/>
            <a:ext cx="11887198" cy="22606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Challenges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</a:rPr>
              <a:t>False negatives in contrastive learning 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Previous methods try to push images and texts embeddings from different patients apart.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However, even though some reports do not belong to the target patient’s study, they can still describe the same symptoms and findings.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Simply treating the other reports as negative samples brings noise to the supervision and confuses the model.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ACD449-C3A4-FE82-2CCE-02D08317F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482" y="3425995"/>
            <a:ext cx="5817931" cy="2922402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CAB1A8-514A-5E70-2071-52CABCE42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245" y="3613256"/>
            <a:ext cx="3962706" cy="25939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71230F-BA86-83DE-2656-454EE2D36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506" y="5126831"/>
            <a:ext cx="409500" cy="4119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A6F8556-C8C2-C050-1AD1-336C18B5A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099" y="3883024"/>
            <a:ext cx="557801" cy="306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6DFF3E5-562B-E42F-EA75-0DF1D4F2F8E6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2010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427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201061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Introduction</a:t>
            </a:r>
            <a:endParaRPr lang="en-US" sz="24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496F07-F9B1-E8DA-5D79-2D0EF4FA817F}"/>
              </a:ext>
            </a:extLst>
          </p:cNvPr>
          <p:cNvSpPr txBox="1"/>
          <p:nvPr/>
        </p:nvSpPr>
        <p:spPr>
          <a:xfrm>
            <a:off x="152401" y="1165312"/>
            <a:ext cx="11887198" cy="41073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Contribution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</a:rPr>
              <a:t>Decoupling images and texts for contrastive learning 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We extend the pre-training to cover </a:t>
            </a:r>
            <a:r>
              <a:rPr lang="en-US" altLang="ko-KR" sz="1600" b="1" dirty="0">
                <a:latin typeface="+mj-ea"/>
                <a:ea typeface="+mj-ea"/>
              </a:rPr>
              <a:t>the massive unpaired images and texts datasets</a:t>
            </a:r>
            <a:r>
              <a:rPr lang="en-US" altLang="ko-KR" sz="1600" dirty="0">
                <a:latin typeface="+mj-ea"/>
                <a:ea typeface="+mj-ea"/>
              </a:rPr>
              <a:t>, which scales the number of training data in a combinatorial manner.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It opens a new direction to expand multi-modal learning </a:t>
            </a:r>
            <a:r>
              <a:rPr lang="en-US" altLang="ko-KR" sz="1600" b="1" dirty="0">
                <a:latin typeface="+mj-ea"/>
                <a:ea typeface="+mj-ea"/>
              </a:rPr>
              <a:t>based on medical knowledge.</a:t>
            </a: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</a:rPr>
              <a:t>Eliminating false negatives via medical knowledge.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We observe that images and reports from separate patients’ studies may carry </a:t>
            </a:r>
            <a:r>
              <a:rPr lang="en-US" altLang="ko-KR" sz="1600" b="1" dirty="0">
                <a:latin typeface="+mj-ea"/>
                <a:ea typeface="+mj-ea"/>
              </a:rPr>
              <a:t>the same semantics</a:t>
            </a:r>
            <a:r>
              <a:rPr lang="en-US" altLang="ko-KR" sz="1600" dirty="0">
                <a:latin typeface="+mj-ea"/>
                <a:ea typeface="+mj-ea"/>
              </a:rPr>
              <a:t> but are falsely </a:t>
            </a:r>
            <a:r>
              <a:rPr lang="en-US" altLang="ko-KR" sz="1600" b="1" dirty="0">
                <a:latin typeface="+mj-ea"/>
                <a:ea typeface="+mj-ea"/>
              </a:rPr>
              <a:t>treated as negatives</a:t>
            </a:r>
            <a:r>
              <a:rPr lang="en-US" altLang="ko-KR" sz="1600" dirty="0">
                <a:latin typeface="+mj-ea"/>
                <a:ea typeface="+mj-ea"/>
              </a:rPr>
              <a:t> by previous methods.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Hence, we design a </a:t>
            </a:r>
            <a:r>
              <a:rPr lang="en-US" altLang="ko-KR" sz="1600" b="1" dirty="0">
                <a:latin typeface="+mj-ea"/>
                <a:ea typeface="+mj-ea"/>
              </a:rPr>
              <a:t>soft semantic matching loss</a:t>
            </a:r>
            <a:r>
              <a:rPr lang="en-US" altLang="ko-KR" sz="1600" dirty="0">
                <a:latin typeface="+mj-ea"/>
                <a:ea typeface="+mj-ea"/>
              </a:rPr>
              <a:t> that uses </a:t>
            </a:r>
            <a:r>
              <a:rPr lang="en-US" altLang="ko-KR" sz="1600" b="1" dirty="0">
                <a:latin typeface="+mj-ea"/>
                <a:ea typeface="+mj-ea"/>
              </a:rPr>
              <a:t>the medical semantic similarity</a:t>
            </a:r>
            <a:r>
              <a:rPr lang="en-US" altLang="ko-KR" sz="1600" dirty="0">
                <a:latin typeface="+mj-ea"/>
                <a:ea typeface="+mj-ea"/>
              </a:rPr>
              <a:t> between each image and report as the supervision signal.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This approach equips the model with the ability to </a:t>
            </a:r>
            <a:r>
              <a:rPr lang="en-US" altLang="ko-KR" sz="1600" b="1" dirty="0">
                <a:latin typeface="+mj-ea"/>
                <a:ea typeface="+mj-ea"/>
              </a:rPr>
              <a:t>capture the subtle yet crucial medical meanings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7AE6BAE-38C1-AA21-3027-8DF34EB2011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2010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712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201061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Introduction</a:t>
            </a:r>
            <a:endParaRPr lang="en-US" sz="2400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496F07-F9B1-E8DA-5D79-2D0EF4FA817F}"/>
              </a:ext>
            </a:extLst>
          </p:cNvPr>
          <p:cNvSpPr txBox="1"/>
          <p:nvPr/>
        </p:nvSpPr>
        <p:spPr>
          <a:xfrm>
            <a:off x="152401" y="1165312"/>
            <a:ext cx="11887198" cy="41073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Contribution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</a:rPr>
              <a:t>Decoupling images and texts for contrastive learning 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We extend the pre-training to cover </a:t>
            </a:r>
            <a:r>
              <a:rPr lang="en-US" altLang="ko-KR" sz="1600" b="1" dirty="0">
                <a:latin typeface="+mj-ea"/>
                <a:ea typeface="+mj-ea"/>
              </a:rPr>
              <a:t>the massive unpaired images and texts datasets</a:t>
            </a:r>
            <a:r>
              <a:rPr lang="en-US" altLang="ko-KR" sz="1600" dirty="0">
                <a:latin typeface="+mj-ea"/>
                <a:ea typeface="+mj-ea"/>
              </a:rPr>
              <a:t>, which scales the number of training data in a combinatorial manner.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It opens a new direction to expand multi-modal learning </a:t>
            </a:r>
            <a:r>
              <a:rPr lang="en-US" altLang="ko-KR" sz="1600" b="1" dirty="0">
                <a:latin typeface="+mj-ea"/>
                <a:ea typeface="+mj-ea"/>
              </a:rPr>
              <a:t>based on medical knowledge.</a:t>
            </a: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</a:rPr>
              <a:t>Eliminating false negatives via medical knowledge.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We observe that images and reports from separate patients’ studies may carry </a:t>
            </a:r>
            <a:r>
              <a:rPr lang="en-US" altLang="ko-KR" sz="1600" b="1" dirty="0">
                <a:latin typeface="+mj-ea"/>
                <a:ea typeface="+mj-ea"/>
              </a:rPr>
              <a:t>the same semantics</a:t>
            </a:r>
            <a:r>
              <a:rPr lang="en-US" altLang="ko-KR" sz="1600" dirty="0">
                <a:latin typeface="+mj-ea"/>
                <a:ea typeface="+mj-ea"/>
              </a:rPr>
              <a:t> but are falsely </a:t>
            </a:r>
            <a:r>
              <a:rPr lang="en-US" altLang="ko-KR" sz="1600" b="1" dirty="0">
                <a:latin typeface="+mj-ea"/>
                <a:ea typeface="+mj-ea"/>
              </a:rPr>
              <a:t>treated as negatives</a:t>
            </a:r>
            <a:r>
              <a:rPr lang="en-US" altLang="ko-KR" sz="1600" dirty="0">
                <a:latin typeface="+mj-ea"/>
                <a:ea typeface="+mj-ea"/>
              </a:rPr>
              <a:t> by previous methods.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Hence, we design a </a:t>
            </a:r>
            <a:r>
              <a:rPr lang="en-US" altLang="ko-KR" sz="1600" b="1" dirty="0">
                <a:latin typeface="+mj-ea"/>
                <a:ea typeface="+mj-ea"/>
              </a:rPr>
              <a:t>soft semantic matching loss</a:t>
            </a:r>
            <a:r>
              <a:rPr lang="en-US" altLang="ko-KR" sz="1600" dirty="0">
                <a:latin typeface="+mj-ea"/>
                <a:ea typeface="+mj-ea"/>
              </a:rPr>
              <a:t> that uses </a:t>
            </a:r>
            <a:r>
              <a:rPr lang="en-US" altLang="ko-KR" sz="1600" b="1" dirty="0">
                <a:latin typeface="+mj-ea"/>
                <a:ea typeface="+mj-ea"/>
              </a:rPr>
              <a:t>the medical semantic similarity</a:t>
            </a:r>
            <a:r>
              <a:rPr lang="en-US" altLang="ko-KR" sz="1600" dirty="0">
                <a:latin typeface="+mj-ea"/>
                <a:ea typeface="+mj-ea"/>
              </a:rPr>
              <a:t> between each image and report as the supervision signal.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This approach equips the model with the ability to </a:t>
            </a:r>
            <a:r>
              <a:rPr lang="en-US" altLang="ko-KR" sz="1600" b="1" dirty="0">
                <a:latin typeface="+mj-ea"/>
                <a:ea typeface="+mj-ea"/>
              </a:rPr>
              <a:t>capture the subtle yet crucial medical meanings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7AE6BAE-38C1-AA21-3027-8DF34EB20118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2010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38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34043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Method</a:t>
            </a:r>
            <a:endParaRPr lang="en-US" sz="2400" b="1" dirty="0"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871B1B-B84A-5E1C-6D5F-2FEEE41296B0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13404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08BF03-9FB9-EB8D-4A91-091CF524DBFE}"/>
              </a:ext>
            </a:extLst>
          </p:cNvPr>
          <p:cNvSpPr txBox="1"/>
          <p:nvPr/>
        </p:nvSpPr>
        <p:spPr>
          <a:xfrm>
            <a:off x="152401" y="1165312"/>
            <a:ext cx="11887198" cy="18914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In this section, we present the technical details of </a:t>
            </a:r>
            <a:r>
              <a:rPr lang="en-US" altLang="ko-KR" sz="1600" dirty="0" err="1">
                <a:latin typeface="+mj-ea"/>
                <a:ea typeface="+mj-ea"/>
              </a:rPr>
              <a:t>MedCLIP</a:t>
            </a:r>
            <a:r>
              <a:rPr lang="en-US" altLang="ko-KR" sz="1600" dirty="0">
                <a:latin typeface="+mj-ea"/>
                <a:ea typeface="+mj-ea"/>
              </a:rPr>
              <a:t> following the flow in Fig. 3.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+mj-ea"/>
                <a:ea typeface="+mj-ea"/>
              </a:rPr>
              <a:t>MedCLIP</a:t>
            </a:r>
            <a:r>
              <a:rPr lang="en-US" altLang="ko-KR" sz="1600" dirty="0">
                <a:latin typeface="+mj-ea"/>
                <a:ea typeface="+mj-ea"/>
              </a:rPr>
              <a:t> consists of 3 components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latin typeface="+mj-ea"/>
                <a:ea typeface="+mj-ea"/>
              </a:rPr>
              <a:t>vision and text encoders that extracts embeddings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latin typeface="+mj-ea"/>
                <a:ea typeface="+mj-ea"/>
              </a:rPr>
              <a:t>knowledge extraction that builds the semantic similarity matrix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dirty="0">
                <a:latin typeface="+mj-ea"/>
                <a:ea typeface="+mj-ea"/>
              </a:rPr>
              <a:t>semantic matching loss that trains the whole model.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0B3D93-CA60-7B92-E17F-05DD43F1D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758" y="3082016"/>
            <a:ext cx="6394484" cy="305123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021332E5-917D-B2E3-C760-4274C5953120}"/>
              </a:ext>
            </a:extLst>
          </p:cNvPr>
          <p:cNvSpPr/>
          <p:nvPr/>
        </p:nvSpPr>
        <p:spPr>
          <a:xfrm>
            <a:off x="3657603" y="4335314"/>
            <a:ext cx="282971" cy="2829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2A26C2-A912-CB5F-3560-184630DD27FC}"/>
              </a:ext>
            </a:extLst>
          </p:cNvPr>
          <p:cNvSpPr/>
          <p:nvPr/>
        </p:nvSpPr>
        <p:spPr>
          <a:xfrm>
            <a:off x="6897982" y="3135448"/>
            <a:ext cx="282971" cy="2829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A1FAD31-F2ED-36D6-4E22-2DEF55F82843}"/>
              </a:ext>
            </a:extLst>
          </p:cNvPr>
          <p:cNvSpPr/>
          <p:nvPr/>
        </p:nvSpPr>
        <p:spPr>
          <a:xfrm>
            <a:off x="7005408" y="4097313"/>
            <a:ext cx="282971" cy="2829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220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18FF7D-9C71-448F-A1A2-01347027EC66}"/>
              </a:ext>
            </a:extLst>
          </p:cNvPr>
          <p:cNvCxnSpPr/>
          <p:nvPr/>
        </p:nvCxnSpPr>
        <p:spPr>
          <a:xfrm>
            <a:off x="152401" y="284316"/>
            <a:ext cx="11887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B094B13-626D-4C8B-8E68-A00913FB1265}"/>
              </a:ext>
            </a:extLst>
          </p:cNvPr>
          <p:cNvSpPr txBox="1"/>
          <p:nvPr/>
        </p:nvSpPr>
        <p:spPr>
          <a:xfrm>
            <a:off x="152401" y="436983"/>
            <a:ext cx="134043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Method</a:t>
            </a:r>
            <a:endParaRPr lang="en-US" sz="2400" b="1" dirty="0">
              <a:latin typeface="+mj-ea"/>
              <a:ea typeface="+mj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871B1B-B84A-5E1C-6D5F-2FEEE41296B0}"/>
              </a:ext>
            </a:extLst>
          </p:cNvPr>
          <p:cNvCxnSpPr>
            <a:cxnSpLocks/>
          </p:cNvCxnSpPr>
          <p:nvPr/>
        </p:nvCxnSpPr>
        <p:spPr>
          <a:xfrm>
            <a:off x="152401" y="1047084"/>
            <a:ext cx="13404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70B3D93-CA60-7B92-E17F-05DD43F1D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016" y="3082016"/>
            <a:ext cx="6394484" cy="305123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021332E5-917D-B2E3-C760-4274C5953120}"/>
              </a:ext>
            </a:extLst>
          </p:cNvPr>
          <p:cNvSpPr/>
          <p:nvPr/>
        </p:nvSpPr>
        <p:spPr>
          <a:xfrm>
            <a:off x="6204861" y="4335314"/>
            <a:ext cx="282971" cy="2829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2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2A26C2-A912-CB5F-3560-184630DD27FC}"/>
              </a:ext>
            </a:extLst>
          </p:cNvPr>
          <p:cNvSpPr/>
          <p:nvPr/>
        </p:nvSpPr>
        <p:spPr>
          <a:xfrm>
            <a:off x="9445240" y="3135448"/>
            <a:ext cx="282971" cy="2829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1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A1FAD31-F2ED-36D6-4E22-2DEF55F82843}"/>
              </a:ext>
            </a:extLst>
          </p:cNvPr>
          <p:cNvSpPr/>
          <p:nvPr/>
        </p:nvSpPr>
        <p:spPr>
          <a:xfrm>
            <a:off x="9552666" y="4097313"/>
            <a:ext cx="282971" cy="2829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3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630CCD-20A3-7FFC-23A0-135BF7064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833" y="3323391"/>
            <a:ext cx="2717800" cy="12446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08BF03-9FB9-EB8D-4A91-091CF524DBFE}"/>
              </a:ext>
            </a:extLst>
          </p:cNvPr>
          <p:cNvSpPr txBox="1"/>
          <p:nvPr/>
        </p:nvSpPr>
        <p:spPr>
          <a:xfrm>
            <a:off x="152401" y="1165312"/>
            <a:ext cx="11887198" cy="41074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+mj-ea"/>
                <a:ea typeface="+mj-ea"/>
              </a:rPr>
              <a:t>Vision and Text Encoder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+mj-ea"/>
                <a:ea typeface="+mj-ea"/>
              </a:rPr>
              <a:t>MedCLIP</a:t>
            </a:r>
            <a:r>
              <a:rPr lang="en-US" altLang="ko-KR" sz="1600" dirty="0">
                <a:latin typeface="+mj-ea"/>
                <a:ea typeface="+mj-ea"/>
              </a:rPr>
              <a:t> consists of one visual encoder and one text encoder.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j-ea"/>
                <a:ea typeface="+mj-ea"/>
              </a:rPr>
              <a:t>Vision Encoder.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ko-KR" sz="1600" dirty="0">
                <a:latin typeface="+mj-ea"/>
                <a:ea typeface="+mj-ea"/>
              </a:rPr>
              <a:t>We encode images into embeddings </a:t>
            </a:r>
            <a:r>
              <a:rPr lang="en-US" altLang="ko-KR" sz="1600" b="1" dirty="0">
                <a:latin typeface="+mj-ea"/>
                <a:ea typeface="+mj-ea"/>
              </a:rPr>
              <a:t>v</a:t>
            </a:r>
            <a:r>
              <a:rPr lang="en-US" altLang="ko-KR" sz="1600" dirty="0">
                <a:latin typeface="+mj-ea"/>
                <a:ea typeface="+mj-ea"/>
              </a:rPr>
              <a:t> ∈ R</a:t>
            </a:r>
            <a:r>
              <a:rPr lang="en-US" altLang="ko-KR" sz="1600" b="1" baseline="30000" dirty="0">
                <a:latin typeface="+mj-ea"/>
                <a:ea typeface="+mj-ea"/>
              </a:rPr>
              <a:t>D</a:t>
            </a:r>
            <a:r>
              <a:rPr lang="en-US" altLang="ko-KR" sz="1600" dirty="0">
                <a:latin typeface="+mj-ea"/>
                <a:ea typeface="+mj-ea"/>
              </a:rPr>
              <a:t> using a vision encoder </a:t>
            </a:r>
            <a:r>
              <a:rPr lang="en-US" altLang="ko-KR" sz="1600" b="1" dirty="0" err="1">
                <a:latin typeface="+mj-ea"/>
                <a:ea typeface="+mj-ea"/>
              </a:rPr>
              <a:t>E</a:t>
            </a:r>
            <a:r>
              <a:rPr lang="en-US" altLang="ko-KR" sz="1600" baseline="-25000" dirty="0" err="1">
                <a:latin typeface="+mj-ea"/>
                <a:ea typeface="+mj-ea"/>
              </a:rPr>
              <a:t>img</a:t>
            </a:r>
            <a:r>
              <a:rPr lang="en-US" altLang="ko-KR" sz="1600" dirty="0">
                <a:latin typeface="+mj-ea"/>
                <a:ea typeface="+mj-ea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ko-KR" sz="1600" dirty="0">
                <a:latin typeface="+mj-ea"/>
                <a:ea typeface="+mj-ea"/>
              </a:rPr>
              <a:t>A projection head then maps raw embeddings to </a:t>
            </a:r>
            <a:r>
              <a:rPr lang="en-US" altLang="ko-KR" sz="1600" b="1" dirty="0" err="1">
                <a:latin typeface="+mj-ea"/>
                <a:ea typeface="+mj-ea"/>
              </a:rPr>
              <a:t>v</a:t>
            </a:r>
            <a:r>
              <a:rPr lang="en-US" altLang="ko-KR" sz="1600" baseline="-25000" dirty="0" err="1">
                <a:latin typeface="+mj-ea"/>
                <a:ea typeface="+mj-ea"/>
              </a:rPr>
              <a:t>p</a:t>
            </a:r>
            <a:r>
              <a:rPr lang="en-US" altLang="ko-KR" sz="1600" dirty="0" err="1">
                <a:latin typeface="+mj-ea"/>
                <a:ea typeface="+mj-ea"/>
              </a:rPr>
              <a:t>∈R</a:t>
            </a:r>
            <a:r>
              <a:rPr lang="en-US" altLang="ko-KR" sz="1600" b="1" baseline="30000" dirty="0" err="1">
                <a:latin typeface="+mj-ea"/>
                <a:ea typeface="+mj-ea"/>
              </a:rPr>
              <a:t>P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endParaRPr lang="en-US" altLang="ko-KR" sz="16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endParaRPr lang="en-US" altLang="ko-KR" sz="16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endParaRPr lang="en-US" altLang="ko-KR" sz="16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endParaRPr lang="en-US" altLang="ko-KR" sz="1600" dirty="0">
              <a:latin typeface="+mj-ea"/>
              <a:ea typeface="+mj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endParaRPr lang="en-US" altLang="ko-KR" sz="16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where </a:t>
            </a:r>
            <a:r>
              <a:rPr lang="en-US" altLang="ko-KR" sz="1600" b="1" dirty="0" err="1">
                <a:latin typeface="+mj-ea"/>
                <a:ea typeface="+mj-ea"/>
              </a:rPr>
              <a:t>f</a:t>
            </a:r>
            <a:r>
              <a:rPr lang="en-US" altLang="ko-KR" sz="1600" b="1" baseline="-25000" dirty="0" err="1">
                <a:latin typeface="+mj-ea"/>
                <a:ea typeface="+mj-ea"/>
              </a:rPr>
              <a:t>v</a:t>
            </a:r>
            <a:r>
              <a:rPr lang="en-US" altLang="ko-KR" sz="1600" dirty="0">
                <a:latin typeface="+mj-ea"/>
                <a:ea typeface="+mj-ea"/>
              </a:rPr>
              <a:t> is the projection head of the vision encoder.</a:t>
            </a:r>
          </a:p>
        </p:txBody>
      </p:sp>
    </p:spTree>
    <p:extLst>
      <p:ext uri="{BB962C8B-B14F-4D97-AF65-F5344CB8AC3E}">
        <p14:creationId xmlns:p14="http://schemas.microsoft.com/office/powerpoint/2010/main" val="3457165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</TotalTime>
  <Words>1223</Words>
  <Application>Microsoft Office PowerPoint</Application>
  <PresentationFormat>와이드스크린</PresentationFormat>
  <Paragraphs>181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김민경</dc:creator>
  <cp:lastModifiedBy>정지훈</cp:lastModifiedBy>
  <cp:revision>56</cp:revision>
  <dcterms:created xsi:type="dcterms:W3CDTF">2019-10-31T04:46:14Z</dcterms:created>
  <dcterms:modified xsi:type="dcterms:W3CDTF">2023-03-16T01:35:50Z</dcterms:modified>
</cp:coreProperties>
</file>